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256" r:id="rId2"/>
    <p:sldId id="257" r:id="rId3"/>
    <p:sldId id="264" r:id="rId4"/>
    <p:sldId id="265" r:id="rId5"/>
    <p:sldId id="266" r:id="rId6"/>
    <p:sldId id="267" r:id="rId7"/>
    <p:sldId id="268" r:id="rId8"/>
    <p:sldId id="276" r:id="rId9"/>
    <p:sldId id="278" r:id="rId10"/>
    <p:sldId id="271" r:id="rId11"/>
    <p:sldId id="272" r:id="rId12"/>
    <p:sldId id="273" r:id="rId13"/>
    <p:sldId id="277" r:id="rId14"/>
    <p:sldId id="292" r:id="rId15"/>
    <p:sldId id="285" r:id="rId16"/>
    <p:sldId id="286" r:id="rId17"/>
    <p:sldId id="287" r:id="rId18"/>
    <p:sldId id="296" r:id="rId19"/>
    <p:sldId id="288" r:id="rId20"/>
    <p:sldId id="289" r:id="rId21"/>
    <p:sldId id="290" r:id="rId22"/>
    <p:sldId id="291" r:id="rId23"/>
    <p:sldId id="284" r:id="rId24"/>
    <p:sldId id="293" r:id="rId25"/>
    <p:sldId id="294" r:id="rId26"/>
    <p:sldId id="295" r:id="rId27"/>
    <p:sldId id="297" r:id="rId28"/>
    <p:sldId id="298" r:id="rId29"/>
    <p:sldId id="299" r:id="rId30"/>
    <p:sldId id="300" r:id="rId31"/>
    <p:sldId id="301" r:id="rId32"/>
    <p:sldId id="302" r:id="rId33"/>
    <p:sldId id="303" r:id="rId34"/>
    <p:sldId id="304" r:id="rId35"/>
    <p:sldId id="274" r:id="rId36"/>
    <p:sldId id="305" r:id="rId37"/>
    <p:sldId id="311" r:id="rId38"/>
    <p:sldId id="280" r:id="rId39"/>
    <p:sldId id="282" r:id="rId40"/>
    <p:sldId id="308" r:id="rId41"/>
    <p:sldId id="283" r:id="rId42"/>
    <p:sldId id="306" r:id="rId43"/>
    <p:sldId id="307" r:id="rId44"/>
    <p:sldId id="279" r:id="rId45"/>
    <p:sldId id="309" r:id="rId46"/>
    <p:sldId id="310" r:id="rId47"/>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 inndeling" id="{4DF71C47-01BE-4318-9C10-1838986AEE34}">
          <p14:sldIdLst>
            <p14:sldId id="256"/>
            <p14:sldId id="257"/>
            <p14:sldId id="264"/>
            <p14:sldId id="265"/>
            <p14:sldId id="266"/>
            <p14:sldId id="267"/>
            <p14:sldId id="268"/>
            <p14:sldId id="276"/>
            <p14:sldId id="278"/>
            <p14:sldId id="271"/>
            <p14:sldId id="272"/>
            <p14:sldId id="273"/>
            <p14:sldId id="277"/>
            <p14:sldId id="292"/>
            <p14:sldId id="285"/>
            <p14:sldId id="286"/>
            <p14:sldId id="287"/>
            <p14:sldId id="296"/>
            <p14:sldId id="288"/>
            <p14:sldId id="289"/>
            <p14:sldId id="290"/>
            <p14:sldId id="291"/>
            <p14:sldId id="284"/>
            <p14:sldId id="293"/>
            <p14:sldId id="294"/>
            <p14:sldId id="295"/>
            <p14:sldId id="297"/>
            <p14:sldId id="298"/>
            <p14:sldId id="299"/>
            <p14:sldId id="300"/>
            <p14:sldId id="301"/>
            <p14:sldId id="302"/>
            <p14:sldId id="303"/>
            <p14:sldId id="304"/>
            <p14:sldId id="274"/>
            <p14:sldId id="305"/>
            <p14:sldId id="311"/>
            <p14:sldId id="280"/>
            <p14:sldId id="282"/>
            <p14:sldId id="308"/>
            <p14:sldId id="283"/>
            <p14:sldId id="306"/>
            <p14:sldId id="307"/>
            <p14:sldId id="279"/>
            <p14:sldId id="309"/>
            <p14:sldId id="310"/>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650"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D6DA60-D25D-43F5-98D5-CD3707CABB30}" type="datetimeFigureOut">
              <a:rPr lang="nb-NO" smtClean="0"/>
              <a:t>25.07.2023</a:t>
            </a:fld>
            <a:endParaRPr lang="nb-NO"/>
          </a:p>
        </p:txBody>
      </p:sp>
      <p:sp>
        <p:nvSpPr>
          <p:cNvPr id="4" name="Plassholder for lysbil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F31967-1A30-4EE3-ABD3-694138B3A85B}" type="slidenum">
              <a:rPr lang="nb-NO" smtClean="0"/>
              <a:t>‹#›</a:t>
            </a:fld>
            <a:endParaRPr lang="nb-NO"/>
          </a:p>
        </p:txBody>
      </p:sp>
    </p:spTree>
    <p:extLst>
      <p:ext uri="{BB962C8B-B14F-4D97-AF65-F5344CB8AC3E}">
        <p14:creationId xmlns:p14="http://schemas.microsoft.com/office/powerpoint/2010/main" val="560160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LK_blank_lysbilde">
    <p:spTree>
      <p:nvGrpSpPr>
        <p:cNvPr id="1" name=""/>
        <p:cNvGrpSpPr/>
        <p:nvPr/>
      </p:nvGrpSpPr>
      <p:grpSpPr>
        <a:xfrm>
          <a:off x="0" y="0"/>
          <a:ext cx="0" cy="0"/>
          <a:chOff x="0" y="0"/>
          <a:chExt cx="0" cy="0"/>
        </a:xfrm>
      </p:grpSpPr>
      <p:sp>
        <p:nvSpPr>
          <p:cNvPr id="3" name="Tittel 1"/>
          <p:cNvSpPr>
            <a:spLocks noGrp="1"/>
          </p:cNvSpPr>
          <p:nvPr>
            <p:ph type="title"/>
          </p:nvPr>
        </p:nvSpPr>
        <p:spPr>
          <a:xfrm>
            <a:off x="467544" y="1340768"/>
            <a:ext cx="8102723" cy="936104"/>
          </a:xfrm>
          <a:prstGeom prst="rect">
            <a:avLst/>
          </a:prstGeom>
        </p:spPr>
        <p:txBody>
          <a:bodyPr/>
          <a:lstStyle/>
          <a:p>
            <a:r>
              <a:rPr lang="nb-NO"/>
              <a:t>Klikk for å redigere tittelstil</a:t>
            </a:r>
            <a:endParaRPr lang="nb-NO" dirty="0"/>
          </a:p>
        </p:txBody>
      </p:sp>
      <p:sp>
        <p:nvSpPr>
          <p:cNvPr id="6" name="Plassholder for tekst 2"/>
          <p:cNvSpPr>
            <a:spLocks noGrp="1"/>
          </p:cNvSpPr>
          <p:nvPr>
            <p:ph type="body" sz="quarter" idx="10"/>
          </p:nvPr>
        </p:nvSpPr>
        <p:spPr>
          <a:xfrm>
            <a:off x="467544" y="2636838"/>
            <a:ext cx="8102723" cy="3887787"/>
          </a:xfrm>
          <a:prstGeom prst="rect">
            <a:avLst/>
          </a:prstGeom>
        </p:spPr>
        <p:txBody>
          <a:bodyPr/>
          <a:lstStyle/>
          <a:p>
            <a:pPr lvl="0"/>
            <a:r>
              <a:rPr lang="nb-NO"/>
              <a:t>Rediger tekststiler i malen</a:t>
            </a:r>
          </a:p>
          <a:p>
            <a:pPr lvl="1"/>
            <a:r>
              <a:rPr lang="nb-NO"/>
              <a:t>Andre nivå</a:t>
            </a:r>
          </a:p>
          <a:p>
            <a:pPr lvl="2"/>
            <a:r>
              <a:rPr lang="nb-NO"/>
              <a:t>Tredje nivå</a:t>
            </a:r>
          </a:p>
        </p:txBody>
      </p:sp>
    </p:spTree>
    <p:extLst>
      <p:ext uri="{BB962C8B-B14F-4D97-AF65-F5344CB8AC3E}">
        <p14:creationId xmlns:p14="http://schemas.microsoft.com/office/powerpoint/2010/main" val="1773175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NLK_blank_lysbilde">
    <p:spTree>
      <p:nvGrpSpPr>
        <p:cNvPr id="1" name=""/>
        <p:cNvGrpSpPr/>
        <p:nvPr/>
      </p:nvGrpSpPr>
      <p:grpSpPr>
        <a:xfrm>
          <a:off x="0" y="0"/>
          <a:ext cx="0" cy="0"/>
          <a:chOff x="0" y="0"/>
          <a:chExt cx="0" cy="0"/>
        </a:xfrm>
      </p:grpSpPr>
      <p:sp>
        <p:nvSpPr>
          <p:cNvPr id="6" name="Plassholder for tekst 2"/>
          <p:cNvSpPr>
            <a:spLocks noGrp="1"/>
          </p:cNvSpPr>
          <p:nvPr>
            <p:ph type="body" sz="quarter" idx="10"/>
          </p:nvPr>
        </p:nvSpPr>
        <p:spPr>
          <a:xfrm>
            <a:off x="467544" y="1412776"/>
            <a:ext cx="8102723" cy="5111849"/>
          </a:xfrm>
          <a:prstGeom prst="rect">
            <a:avLst/>
          </a:prstGeom>
        </p:spPr>
        <p:txBody>
          <a:bodyPr/>
          <a:lstStyle/>
          <a:p>
            <a:pPr lvl="0"/>
            <a:r>
              <a:rPr lang="nb-NO"/>
              <a:t>Rediger tekststiler i malen</a:t>
            </a:r>
          </a:p>
          <a:p>
            <a:pPr lvl="1"/>
            <a:r>
              <a:rPr lang="nb-NO"/>
              <a:t>Andre nivå</a:t>
            </a:r>
          </a:p>
          <a:p>
            <a:pPr lvl="2"/>
            <a:r>
              <a:rPr lang="nb-NO"/>
              <a:t>Tredje nivå</a:t>
            </a:r>
          </a:p>
        </p:txBody>
      </p:sp>
    </p:spTree>
    <p:extLst>
      <p:ext uri="{BB962C8B-B14F-4D97-AF65-F5344CB8AC3E}">
        <p14:creationId xmlns:p14="http://schemas.microsoft.com/office/powerpoint/2010/main" val="2999949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LK_dekor_venstre_tekst">
    <p:spTree>
      <p:nvGrpSpPr>
        <p:cNvPr id="1" name=""/>
        <p:cNvGrpSpPr/>
        <p:nvPr/>
      </p:nvGrpSpPr>
      <p:grpSpPr>
        <a:xfrm>
          <a:off x="0" y="0"/>
          <a:ext cx="0" cy="0"/>
          <a:chOff x="0" y="0"/>
          <a:chExt cx="0" cy="0"/>
        </a:xfrm>
      </p:grpSpPr>
      <p:pic>
        <p:nvPicPr>
          <p:cNvPr id="7" name="Bild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flipH="1">
            <a:off x="0" y="2271802"/>
            <a:ext cx="3275856" cy="4586198"/>
          </a:xfrm>
          <a:prstGeom prst="rect">
            <a:avLst/>
          </a:prstGeom>
        </p:spPr>
      </p:pic>
      <p:sp>
        <p:nvSpPr>
          <p:cNvPr id="3" name="Plassholder for tekst 2"/>
          <p:cNvSpPr>
            <a:spLocks noGrp="1"/>
          </p:cNvSpPr>
          <p:nvPr>
            <p:ph type="body" sz="quarter" idx="10"/>
          </p:nvPr>
        </p:nvSpPr>
        <p:spPr>
          <a:xfrm>
            <a:off x="2700338" y="2636838"/>
            <a:ext cx="6192837" cy="3887787"/>
          </a:xfrm>
          <a:prstGeom prst="rect">
            <a:avLst/>
          </a:prstGeom>
        </p:spPr>
        <p:txBody>
          <a:bodyPr/>
          <a:lstStyle/>
          <a:p>
            <a:pPr lvl="0"/>
            <a:r>
              <a:rPr lang="nb-NO"/>
              <a:t>Rediger tekststiler i malen</a:t>
            </a:r>
          </a:p>
          <a:p>
            <a:pPr lvl="1"/>
            <a:r>
              <a:rPr lang="nb-NO"/>
              <a:t>Andre nivå</a:t>
            </a:r>
          </a:p>
          <a:p>
            <a:pPr lvl="2"/>
            <a:r>
              <a:rPr lang="nb-NO"/>
              <a:t>Tredje nivå</a:t>
            </a:r>
          </a:p>
        </p:txBody>
      </p:sp>
      <p:sp>
        <p:nvSpPr>
          <p:cNvPr id="9" name="Tittel 1"/>
          <p:cNvSpPr>
            <a:spLocks noGrp="1"/>
          </p:cNvSpPr>
          <p:nvPr>
            <p:ph type="title"/>
          </p:nvPr>
        </p:nvSpPr>
        <p:spPr>
          <a:xfrm>
            <a:off x="611560" y="1340769"/>
            <a:ext cx="7886700" cy="936104"/>
          </a:xfrm>
          <a:prstGeom prst="rect">
            <a:avLst/>
          </a:prstGeom>
        </p:spPr>
        <p:txBody>
          <a:bodyPr/>
          <a:lstStyle/>
          <a:p>
            <a:r>
              <a:rPr lang="nb-NO"/>
              <a:t>Klikk for å redigere tittelstil</a:t>
            </a:r>
            <a:endParaRPr lang="nb-NO" dirty="0"/>
          </a:p>
        </p:txBody>
      </p:sp>
    </p:spTree>
    <p:extLst>
      <p:ext uri="{BB962C8B-B14F-4D97-AF65-F5344CB8AC3E}">
        <p14:creationId xmlns:p14="http://schemas.microsoft.com/office/powerpoint/2010/main" val="3893550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Egendefinert oppsett">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3028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LK_Blank med bilde">
    <p:spTree>
      <p:nvGrpSpPr>
        <p:cNvPr id="1" name=""/>
        <p:cNvGrpSpPr/>
        <p:nvPr/>
      </p:nvGrpSpPr>
      <p:grpSpPr>
        <a:xfrm>
          <a:off x="0" y="0"/>
          <a:ext cx="0" cy="0"/>
          <a:chOff x="0" y="0"/>
          <a:chExt cx="0" cy="0"/>
        </a:xfrm>
      </p:grpSpPr>
      <p:sp>
        <p:nvSpPr>
          <p:cNvPr id="2" name="Tittel 1"/>
          <p:cNvSpPr>
            <a:spLocks noGrp="1"/>
          </p:cNvSpPr>
          <p:nvPr>
            <p:ph type="title"/>
          </p:nvPr>
        </p:nvSpPr>
        <p:spPr>
          <a:xfrm>
            <a:off x="611560" y="1340769"/>
            <a:ext cx="7886700" cy="936104"/>
          </a:xfrm>
          <a:prstGeom prst="rect">
            <a:avLst/>
          </a:prstGeom>
        </p:spPr>
        <p:txBody>
          <a:bodyPr/>
          <a:lstStyle/>
          <a:p>
            <a:r>
              <a:rPr lang="nb-NO"/>
              <a:t>Klikk for å redigere tittelstil</a:t>
            </a:r>
            <a:endParaRPr lang="nb-NO" dirty="0"/>
          </a:p>
        </p:txBody>
      </p:sp>
      <p:sp>
        <p:nvSpPr>
          <p:cNvPr id="6" name="Plassholder for bilde 5"/>
          <p:cNvSpPr>
            <a:spLocks noGrp="1"/>
          </p:cNvSpPr>
          <p:nvPr>
            <p:ph type="pic" sz="quarter" idx="10"/>
          </p:nvPr>
        </p:nvSpPr>
        <p:spPr>
          <a:xfrm>
            <a:off x="611188" y="2565400"/>
            <a:ext cx="7921625" cy="3816350"/>
          </a:xfrm>
          <a:prstGeom prst="rect">
            <a:avLst/>
          </a:prstGeom>
        </p:spPr>
        <p:txBody>
          <a:bodyPr/>
          <a:lstStyle/>
          <a:p>
            <a:r>
              <a:rPr lang="nb-NO"/>
              <a:t>Klikk på ikonet for å legge til et bilde</a:t>
            </a:r>
          </a:p>
        </p:txBody>
      </p:sp>
    </p:spTree>
    <p:extLst>
      <p:ext uri="{BB962C8B-B14F-4D97-AF65-F5344CB8AC3E}">
        <p14:creationId xmlns:p14="http://schemas.microsoft.com/office/powerpoint/2010/main" val="2478438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LK_blank_tospalter">
    <p:spTree>
      <p:nvGrpSpPr>
        <p:cNvPr id="1" name=""/>
        <p:cNvGrpSpPr/>
        <p:nvPr/>
      </p:nvGrpSpPr>
      <p:grpSpPr>
        <a:xfrm>
          <a:off x="0" y="0"/>
          <a:ext cx="0" cy="0"/>
          <a:chOff x="0" y="0"/>
          <a:chExt cx="0" cy="0"/>
        </a:xfrm>
      </p:grpSpPr>
      <p:sp>
        <p:nvSpPr>
          <p:cNvPr id="2" name="Tittel 1"/>
          <p:cNvSpPr>
            <a:spLocks noGrp="1"/>
          </p:cNvSpPr>
          <p:nvPr>
            <p:ph type="title"/>
          </p:nvPr>
        </p:nvSpPr>
        <p:spPr>
          <a:xfrm>
            <a:off x="611560" y="1340769"/>
            <a:ext cx="7886700" cy="936104"/>
          </a:xfrm>
          <a:prstGeom prst="rect">
            <a:avLst/>
          </a:prstGeom>
        </p:spPr>
        <p:txBody>
          <a:bodyPr/>
          <a:lstStyle/>
          <a:p>
            <a:r>
              <a:rPr lang="nb-NO"/>
              <a:t>Klikk for å redigere tittelstil</a:t>
            </a:r>
            <a:endParaRPr lang="nb-NO" dirty="0"/>
          </a:p>
        </p:txBody>
      </p:sp>
      <p:sp>
        <p:nvSpPr>
          <p:cNvPr id="5" name="Plassholder for tekst 2"/>
          <p:cNvSpPr>
            <a:spLocks noGrp="1"/>
          </p:cNvSpPr>
          <p:nvPr>
            <p:ph type="body" sz="quarter" idx="10"/>
          </p:nvPr>
        </p:nvSpPr>
        <p:spPr>
          <a:xfrm>
            <a:off x="4644008" y="2636912"/>
            <a:ext cx="3888581" cy="3887787"/>
          </a:xfrm>
          <a:prstGeom prst="rect">
            <a:avLst/>
          </a:prstGeom>
        </p:spPr>
        <p:txBody>
          <a:bodyPr/>
          <a:lstStyle/>
          <a:p>
            <a:pPr lvl="0"/>
            <a:r>
              <a:rPr lang="nb-NO"/>
              <a:t>Rediger tekststiler i malen</a:t>
            </a:r>
          </a:p>
          <a:p>
            <a:pPr lvl="1"/>
            <a:r>
              <a:rPr lang="nb-NO"/>
              <a:t>Andre nivå</a:t>
            </a:r>
          </a:p>
          <a:p>
            <a:pPr lvl="2"/>
            <a:r>
              <a:rPr lang="nb-NO"/>
              <a:t>Tredje nivå</a:t>
            </a:r>
          </a:p>
        </p:txBody>
      </p:sp>
      <p:sp>
        <p:nvSpPr>
          <p:cNvPr id="7" name="Plassholder for tekst 2"/>
          <p:cNvSpPr>
            <a:spLocks noGrp="1"/>
          </p:cNvSpPr>
          <p:nvPr>
            <p:ph type="body" sz="quarter" idx="11"/>
          </p:nvPr>
        </p:nvSpPr>
        <p:spPr>
          <a:xfrm>
            <a:off x="594321" y="2636911"/>
            <a:ext cx="3905671" cy="3887787"/>
          </a:xfrm>
          <a:prstGeom prst="rect">
            <a:avLst/>
          </a:prstGeom>
        </p:spPr>
        <p:txBody>
          <a:bodyPr/>
          <a:lstStyle/>
          <a:p>
            <a:pPr lvl="0"/>
            <a:r>
              <a:rPr lang="nb-NO"/>
              <a:t>Rediger tekststiler i malen</a:t>
            </a:r>
          </a:p>
          <a:p>
            <a:pPr lvl="1"/>
            <a:r>
              <a:rPr lang="nb-NO"/>
              <a:t>Andre nivå</a:t>
            </a:r>
          </a:p>
          <a:p>
            <a:pPr lvl="2"/>
            <a:r>
              <a:rPr lang="nb-NO"/>
              <a:t>Tredje nivå</a:t>
            </a:r>
          </a:p>
        </p:txBody>
      </p:sp>
    </p:spTree>
    <p:extLst>
      <p:ext uri="{BB962C8B-B14F-4D97-AF65-F5344CB8AC3E}">
        <p14:creationId xmlns:p14="http://schemas.microsoft.com/office/powerpoint/2010/main" val="4230054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LK_dekor_venstre">
    <p:spTree>
      <p:nvGrpSpPr>
        <p:cNvPr id="1" name=""/>
        <p:cNvGrpSpPr/>
        <p:nvPr/>
      </p:nvGrpSpPr>
      <p:grpSpPr>
        <a:xfrm>
          <a:off x="0" y="0"/>
          <a:ext cx="0" cy="0"/>
          <a:chOff x="0" y="0"/>
          <a:chExt cx="0" cy="0"/>
        </a:xfrm>
      </p:grpSpPr>
      <p:pic>
        <p:nvPicPr>
          <p:cNvPr id="7" name="Bild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flipH="1">
            <a:off x="0" y="2271802"/>
            <a:ext cx="3275856" cy="4586198"/>
          </a:xfrm>
          <a:prstGeom prst="rect">
            <a:avLst/>
          </a:prstGeom>
        </p:spPr>
      </p:pic>
      <p:sp>
        <p:nvSpPr>
          <p:cNvPr id="4" name="Tittel 1"/>
          <p:cNvSpPr>
            <a:spLocks noGrp="1"/>
          </p:cNvSpPr>
          <p:nvPr>
            <p:ph type="title"/>
          </p:nvPr>
        </p:nvSpPr>
        <p:spPr>
          <a:xfrm>
            <a:off x="2339752" y="3356992"/>
            <a:ext cx="6518548" cy="1440160"/>
          </a:xfrm>
          <a:prstGeom prst="rect">
            <a:avLst/>
          </a:prstGeom>
        </p:spPr>
        <p:txBody>
          <a:bodyPr/>
          <a:lstStyle/>
          <a:p>
            <a:r>
              <a:rPr lang="nb-NO"/>
              <a:t>Klikk for å redigere tittelstil</a:t>
            </a:r>
            <a:endParaRPr lang="nb-NO" dirty="0"/>
          </a:p>
        </p:txBody>
      </p:sp>
    </p:spTree>
    <p:extLst>
      <p:ext uri="{BB962C8B-B14F-4D97-AF65-F5344CB8AC3E}">
        <p14:creationId xmlns:p14="http://schemas.microsoft.com/office/powerpoint/2010/main" val="3442460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NLK_dekor_høyre">
    <p:spTree>
      <p:nvGrpSpPr>
        <p:cNvPr id="1" name=""/>
        <p:cNvGrpSpPr/>
        <p:nvPr/>
      </p:nvGrpSpPr>
      <p:grpSpPr>
        <a:xfrm>
          <a:off x="0" y="0"/>
          <a:ext cx="0" cy="0"/>
          <a:chOff x="0" y="0"/>
          <a:chExt cx="0" cy="0"/>
        </a:xfrm>
      </p:grpSpPr>
      <p:pic>
        <p:nvPicPr>
          <p:cNvPr id="7" name="Bild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868144" y="2271802"/>
            <a:ext cx="3275856" cy="4586198"/>
          </a:xfrm>
          <a:prstGeom prst="rect">
            <a:avLst/>
          </a:prstGeom>
        </p:spPr>
      </p:pic>
    </p:spTree>
    <p:extLst>
      <p:ext uri="{BB962C8B-B14F-4D97-AF65-F5344CB8AC3E}">
        <p14:creationId xmlns:p14="http://schemas.microsoft.com/office/powerpoint/2010/main" val="3874042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Bilde 7"/>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0" y="0"/>
            <a:ext cx="9144000" cy="1215930"/>
          </a:xfrm>
          <a:prstGeom prst="rect">
            <a:avLst/>
          </a:prstGeom>
        </p:spPr>
      </p:pic>
    </p:spTree>
    <p:extLst>
      <p:ext uri="{BB962C8B-B14F-4D97-AF65-F5344CB8AC3E}">
        <p14:creationId xmlns:p14="http://schemas.microsoft.com/office/powerpoint/2010/main" val="4256358747"/>
      </p:ext>
    </p:extLst>
  </p:cSld>
  <p:clrMap bg1="lt1" tx1="dk1" bg2="lt2" tx2="dk2" accent1="accent1" accent2="accent2" accent3="accent3" accent4="accent4" accent5="accent5" accent6="accent6" hlink="hlink" folHlink="folHlink"/>
  <p:sldLayoutIdLst>
    <p:sldLayoutId id="2147483651" r:id="rId1"/>
    <p:sldLayoutId id="2147483656" r:id="rId2"/>
    <p:sldLayoutId id="2147483653" r:id="rId3"/>
    <p:sldLayoutId id="2147483655" r:id="rId4"/>
    <p:sldLayoutId id="2147483652" r:id="rId5"/>
    <p:sldLayoutId id="2147483654" r:id="rId6"/>
    <p:sldLayoutId id="2147483650" r:id="rId7"/>
    <p:sldLayoutId id="2147483649" r:id="rId8"/>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hyperlink" Target="https://innsyn.nordre-land.kommune.no/wfinnsyn.ashx?response=journalpost_postliste&amp;showresults=true"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hyperlink" Target="https://vestvagoy.arkivplan.no/"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lovdata.no/dokument/SF/forskrift/1998-12-11-1193" TargetMode="External"/><Relationship Id="rId2" Type="http://schemas.openxmlformats.org/officeDocument/2006/relationships/hyperlink" Target="http://lovdata.no/dokument/NL/lov/1992-12-04-126"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idx="4294967295"/>
          </p:nvPr>
        </p:nvSpPr>
        <p:spPr>
          <a:xfrm>
            <a:off x="685800" y="2130425"/>
            <a:ext cx="7772400" cy="1470025"/>
          </a:xfrm>
          <a:prstGeom prst="rect">
            <a:avLst/>
          </a:prstGeom>
        </p:spPr>
        <p:txBody>
          <a:bodyPr/>
          <a:lstStyle/>
          <a:p>
            <a:r>
              <a:rPr lang="nb-NO" dirty="0">
                <a:latin typeface="Calibri" panose="020F0502020204030204" pitchFamily="34" charset="0"/>
                <a:cs typeface="Calibri" panose="020F0502020204030204" pitchFamily="34" charset="0"/>
              </a:rPr>
              <a:t>Offentleglova</a:t>
            </a:r>
          </a:p>
        </p:txBody>
      </p:sp>
      <p:sp>
        <p:nvSpPr>
          <p:cNvPr id="3" name="Undertittel 2"/>
          <p:cNvSpPr>
            <a:spLocks noGrp="1"/>
          </p:cNvSpPr>
          <p:nvPr>
            <p:ph type="subTitle" idx="4294967295"/>
          </p:nvPr>
        </p:nvSpPr>
        <p:spPr>
          <a:xfrm>
            <a:off x="899592" y="3886200"/>
            <a:ext cx="6872808" cy="1752600"/>
          </a:xfrm>
          <a:prstGeom prst="rect">
            <a:avLst/>
          </a:prstGeom>
        </p:spPr>
        <p:txBody>
          <a:bodyPr/>
          <a:lstStyle/>
          <a:p>
            <a:pPr marL="0" indent="0" algn="ctr">
              <a:buNone/>
            </a:pPr>
            <a:r>
              <a:rPr lang="nb-NO" sz="2400" dirty="0">
                <a:latin typeface="Calibri" panose="020F0502020204030204" pitchFamily="34" charset="0"/>
                <a:cs typeface="Calibri" panose="020F0502020204030204" pitchFamily="34" charset="0"/>
              </a:rPr>
              <a:t>Bruk av offentlighetslova</a:t>
            </a:r>
          </a:p>
          <a:p>
            <a:pPr marL="0" indent="0" algn="ctr">
              <a:buNone/>
            </a:pPr>
            <a:r>
              <a:rPr lang="nb-NO" sz="2400" dirty="0">
                <a:latin typeface="Calibri" panose="020F0502020204030204" pitchFamily="34" charset="0"/>
                <a:cs typeface="Calibri" panose="020F0502020204030204" pitchFamily="34" charset="0"/>
              </a:rPr>
              <a:t>Gjelder </a:t>
            </a:r>
            <a:r>
              <a:rPr lang="nb-NO" sz="2400" dirty="0" err="1">
                <a:latin typeface="Calibri" panose="020F0502020204030204" pitchFamily="34" charset="0"/>
                <a:cs typeface="Calibri" panose="020F0502020204030204" pitchFamily="34" charset="0"/>
              </a:rPr>
              <a:t>ift</a:t>
            </a:r>
            <a:r>
              <a:rPr lang="nb-NO" sz="2400" dirty="0">
                <a:latin typeface="Calibri" panose="020F0502020204030204" pitchFamily="34" charset="0"/>
                <a:cs typeface="Calibri" panose="020F0502020204030204" pitchFamily="34" charset="0"/>
              </a:rPr>
              <a:t> dokumenter</a:t>
            </a:r>
          </a:p>
        </p:txBody>
      </p:sp>
    </p:spTree>
    <p:extLst>
      <p:ext uri="{BB962C8B-B14F-4D97-AF65-F5344CB8AC3E}">
        <p14:creationId xmlns:p14="http://schemas.microsoft.com/office/powerpoint/2010/main" val="858860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16D169A-0A28-44F9-97F2-160157D4E0E5}"/>
              </a:ext>
            </a:extLst>
          </p:cNvPr>
          <p:cNvSpPr>
            <a:spLocks noGrp="1"/>
          </p:cNvSpPr>
          <p:nvPr>
            <p:ph type="title"/>
          </p:nvPr>
        </p:nvSpPr>
        <p:spPr/>
        <p:txBody>
          <a:bodyPr/>
          <a:lstStyle/>
          <a:p>
            <a:r>
              <a:rPr lang="nb-NO" sz="3600" dirty="0">
                <a:latin typeface="Calibri" panose="020F0502020204030204" pitchFamily="34" charset="0"/>
                <a:cs typeface="Calibri" panose="020F0502020204030204" pitchFamily="34" charset="0"/>
              </a:rPr>
              <a:t>Eksempel offentlig journal</a:t>
            </a:r>
            <a:endParaRPr lang="nb-NO" sz="2400" dirty="0">
              <a:latin typeface="Calibri" panose="020F0502020204030204" pitchFamily="34" charset="0"/>
              <a:cs typeface="Calibri" panose="020F0502020204030204" pitchFamily="34" charset="0"/>
            </a:endParaRPr>
          </a:p>
        </p:txBody>
      </p:sp>
      <p:sp>
        <p:nvSpPr>
          <p:cNvPr id="3" name="Plassholder for tekst 2">
            <a:extLst>
              <a:ext uri="{FF2B5EF4-FFF2-40B4-BE49-F238E27FC236}">
                <a16:creationId xmlns:a16="http://schemas.microsoft.com/office/drawing/2014/main" id="{8168EBB8-0A35-49FF-AE38-05FDA412B548}"/>
              </a:ext>
            </a:extLst>
          </p:cNvPr>
          <p:cNvSpPr>
            <a:spLocks noGrp="1"/>
          </p:cNvSpPr>
          <p:nvPr>
            <p:ph type="body" sz="quarter" idx="10"/>
          </p:nvPr>
        </p:nvSpPr>
        <p:spPr/>
        <p:txBody>
          <a:bodyPr/>
          <a:lstStyle/>
          <a:p>
            <a:pPr marL="0" indent="0">
              <a:buNone/>
            </a:pPr>
            <a:r>
              <a:rPr lang="nb-NO" sz="1800" dirty="0">
                <a:latin typeface="Calibri" panose="020F0502020204030204" pitchFamily="34" charset="0"/>
                <a:cs typeface="Calibri" panose="020F0502020204030204" pitchFamily="34" charset="0"/>
              </a:rPr>
              <a:t>Nordre Land sin offentlige journal</a:t>
            </a:r>
          </a:p>
          <a:p>
            <a:pPr marL="0" indent="0">
              <a:buNone/>
            </a:pPr>
            <a:endParaRPr lang="nb-NO" sz="1800" dirty="0">
              <a:latin typeface="Calibri" panose="020F0502020204030204" pitchFamily="34" charset="0"/>
              <a:cs typeface="Calibri" panose="020F0502020204030204" pitchFamily="34" charset="0"/>
            </a:endParaRPr>
          </a:p>
          <a:p>
            <a:pPr marL="0" indent="0">
              <a:buNone/>
            </a:pPr>
            <a:r>
              <a:rPr lang="nb-NO" sz="1800" dirty="0">
                <a:latin typeface="Calibri" panose="020F0502020204030204" pitchFamily="34" charset="0"/>
                <a:cs typeface="Calibri" panose="020F0502020204030204" pitchFamily="34" charset="0"/>
                <a:hlinkClick r:id="rId2"/>
              </a:rPr>
              <a:t>https://innsyn.nordre-land.kommune.no/wfinnsyn.ashx?response=journalpost_postliste&amp;showresults=true</a:t>
            </a:r>
            <a:endParaRPr lang="nb-NO" sz="1800" dirty="0">
              <a:latin typeface="Calibri" panose="020F0502020204030204" pitchFamily="34" charset="0"/>
              <a:cs typeface="Calibri" panose="020F0502020204030204" pitchFamily="34" charset="0"/>
            </a:endParaRPr>
          </a:p>
          <a:p>
            <a:pPr marL="0" indent="0">
              <a:buNone/>
            </a:pPr>
            <a:endParaRPr lang="nb-NO" sz="1800" dirty="0">
              <a:latin typeface="Calibri" panose="020F0502020204030204" pitchFamily="34" charset="0"/>
              <a:cs typeface="Calibri" panose="020F0502020204030204" pitchFamily="34" charset="0"/>
            </a:endParaRPr>
          </a:p>
          <a:p>
            <a:pPr marL="0" indent="0">
              <a:buNone/>
            </a:pPr>
            <a:r>
              <a:rPr lang="nb-NO" sz="1800" dirty="0">
                <a:solidFill>
                  <a:srgbClr val="FF0000"/>
                </a:solidFill>
                <a:latin typeface="Calibri" panose="020F0502020204030204" pitchFamily="34" charset="0"/>
                <a:cs typeface="Calibri" panose="020F0502020204030204" pitchFamily="34" charset="0"/>
              </a:rPr>
              <a:t>Nordre Land kommune har 3 dager forsinkelse fra journalføringsdato til dokumentet ligger ute på offentlig journal, dette </a:t>
            </a:r>
            <a:r>
              <a:rPr lang="nb-NO" sz="1800" dirty="0" err="1">
                <a:solidFill>
                  <a:srgbClr val="FF0000"/>
                </a:solidFill>
                <a:latin typeface="Calibri" panose="020F0502020204030204" pitchFamily="34" charset="0"/>
                <a:cs typeface="Calibri" panose="020F0502020204030204" pitchFamily="34" charset="0"/>
              </a:rPr>
              <a:t>pga</a:t>
            </a:r>
            <a:r>
              <a:rPr lang="nb-NO" sz="1800" dirty="0">
                <a:solidFill>
                  <a:srgbClr val="FF0000"/>
                </a:solidFill>
                <a:latin typeface="Calibri" panose="020F0502020204030204" pitchFamily="34" charset="0"/>
                <a:cs typeface="Calibri" panose="020F0502020204030204" pitchFamily="34" charset="0"/>
              </a:rPr>
              <a:t> kvalitetssikring</a:t>
            </a:r>
          </a:p>
          <a:p>
            <a:pPr marL="0" indent="0">
              <a:buNone/>
            </a:pPr>
            <a:endParaRPr lang="nb-NO" sz="1800" dirty="0">
              <a:solidFill>
                <a:srgbClr val="FF0000"/>
              </a:solidFill>
              <a:latin typeface="Calibri" panose="020F0502020204030204" pitchFamily="34" charset="0"/>
              <a:cs typeface="Calibri" panose="020F0502020204030204" pitchFamily="34" charset="0"/>
            </a:endParaRPr>
          </a:p>
          <a:p>
            <a:pPr marL="0" indent="0">
              <a:buNone/>
            </a:pPr>
            <a:r>
              <a:rPr lang="nb-NO" sz="1800" dirty="0">
                <a:solidFill>
                  <a:srgbClr val="FF0000"/>
                </a:solidFill>
                <a:latin typeface="Calibri" panose="020F0502020204030204" pitchFamily="34" charset="0"/>
                <a:cs typeface="Calibri" panose="020F0502020204030204" pitchFamily="34" charset="0"/>
              </a:rPr>
              <a:t>Nordre Land kommune har valgt å ikke ha fullpublisering av dokumenter</a:t>
            </a:r>
          </a:p>
          <a:p>
            <a:pPr marL="0" indent="0">
              <a:buNone/>
            </a:pPr>
            <a:endParaRPr lang="nb-NO" sz="1800" dirty="0">
              <a:solidFill>
                <a:srgbClr val="FF0000"/>
              </a:solidFill>
              <a:latin typeface="Calibri" panose="020F0502020204030204" pitchFamily="34" charset="0"/>
              <a:cs typeface="Calibri" panose="020F0502020204030204" pitchFamily="34" charset="0"/>
            </a:endParaRPr>
          </a:p>
          <a:p>
            <a:pPr marL="0" indent="0">
              <a:buNone/>
            </a:pPr>
            <a:endParaRPr lang="nb-NO" sz="1800" dirty="0">
              <a:latin typeface="Calibri" panose="020F0502020204030204" pitchFamily="34" charset="0"/>
              <a:cs typeface="Calibri" panose="020F0502020204030204" pitchFamily="34" charset="0"/>
            </a:endParaRPr>
          </a:p>
          <a:p>
            <a:pPr marL="0" indent="0">
              <a:buNone/>
            </a:pPr>
            <a:endParaRPr lang="nb-NO" sz="1800" dirty="0">
              <a:latin typeface="Calibri" panose="020F0502020204030204" pitchFamily="34" charset="0"/>
              <a:cs typeface="Calibri" panose="020F0502020204030204" pitchFamily="34" charset="0"/>
            </a:endParaRPr>
          </a:p>
          <a:p>
            <a:pPr marL="0" indent="0">
              <a:buNone/>
            </a:pPr>
            <a:endParaRPr lang="nb-NO"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757676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16D169A-0A28-44F9-97F2-160157D4E0E5}"/>
              </a:ext>
            </a:extLst>
          </p:cNvPr>
          <p:cNvSpPr>
            <a:spLocks noGrp="1"/>
          </p:cNvSpPr>
          <p:nvPr>
            <p:ph type="title"/>
          </p:nvPr>
        </p:nvSpPr>
        <p:spPr/>
        <p:txBody>
          <a:bodyPr/>
          <a:lstStyle/>
          <a:p>
            <a:r>
              <a:rPr lang="nb-NO" sz="3600" dirty="0">
                <a:latin typeface="Calibri" panose="020F0502020204030204" pitchFamily="34" charset="0"/>
                <a:cs typeface="Calibri" panose="020F0502020204030204" pitchFamily="34" charset="0"/>
              </a:rPr>
              <a:t>Arkivdeler</a:t>
            </a:r>
            <a:endParaRPr lang="nb-NO" sz="2400" dirty="0">
              <a:latin typeface="Calibri" panose="020F0502020204030204" pitchFamily="34" charset="0"/>
              <a:cs typeface="Calibri" panose="020F0502020204030204" pitchFamily="34" charset="0"/>
            </a:endParaRPr>
          </a:p>
        </p:txBody>
      </p:sp>
      <p:sp>
        <p:nvSpPr>
          <p:cNvPr id="3" name="Plassholder for tekst 2">
            <a:extLst>
              <a:ext uri="{FF2B5EF4-FFF2-40B4-BE49-F238E27FC236}">
                <a16:creationId xmlns:a16="http://schemas.microsoft.com/office/drawing/2014/main" id="{8168EBB8-0A35-49FF-AE38-05FDA412B548}"/>
              </a:ext>
            </a:extLst>
          </p:cNvPr>
          <p:cNvSpPr>
            <a:spLocks noGrp="1"/>
          </p:cNvSpPr>
          <p:nvPr>
            <p:ph type="body" sz="quarter" idx="10"/>
          </p:nvPr>
        </p:nvSpPr>
        <p:spPr/>
        <p:txBody>
          <a:bodyPr/>
          <a:lstStyle/>
          <a:p>
            <a:r>
              <a:rPr lang="nb-NO" sz="1800" dirty="0">
                <a:latin typeface="Calibri" panose="020F0502020204030204" pitchFamily="34" charset="0"/>
                <a:cs typeface="Calibri" panose="020F0502020204030204" pitchFamily="34" charset="0"/>
              </a:rPr>
              <a:t>Arkivdeler på offentlig journal		Arkivdeler som ikke er på 						offentlig journal</a:t>
            </a:r>
          </a:p>
          <a:p>
            <a:r>
              <a:rPr lang="nb-NO" sz="1050" dirty="0">
                <a:latin typeface="Calibri" panose="020F0502020204030204" pitchFamily="34" charset="0"/>
                <a:cs typeface="Calibri" panose="020F0502020204030204" pitchFamily="34" charset="0"/>
              </a:rPr>
              <a:t>FE3 – Hoved arkivet til kommunen			Barnehage</a:t>
            </a:r>
          </a:p>
          <a:p>
            <a:r>
              <a:rPr lang="nb-NO" sz="1050" dirty="0">
                <a:latin typeface="Calibri" panose="020F0502020204030204" pitchFamily="34" charset="0"/>
                <a:cs typeface="Calibri" panose="020F0502020204030204" pitchFamily="34" charset="0"/>
              </a:rPr>
              <a:t>Byggesaker				Elev</a:t>
            </a:r>
          </a:p>
          <a:p>
            <a:r>
              <a:rPr lang="nb-NO" sz="1050" dirty="0">
                <a:latin typeface="Calibri" panose="020F0502020204030204" pitchFamily="34" charset="0"/>
                <a:cs typeface="Calibri" panose="020F0502020204030204" pitchFamily="34" charset="0"/>
              </a:rPr>
              <a:t>Dispensasjon				Personal</a:t>
            </a:r>
          </a:p>
          <a:p>
            <a:r>
              <a:rPr lang="nb-NO" sz="1050" dirty="0">
                <a:latin typeface="Calibri" panose="020F0502020204030204" pitchFamily="34" charset="0"/>
                <a:cs typeface="Calibri" panose="020F0502020204030204" pitchFamily="34" charset="0"/>
              </a:rPr>
              <a:t>Fradeling					Avslutta elev			</a:t>
            </a:r>
          </a:p>
          <a:p>
            <a:r>
              <a:rPr lang="nb-NO" sz="1050" dirty="0">
                <a:solidFill>
                  <a:srgbClr val="FF0000"/>
                </a:solidFill>
                <a:latin typeface="Calibri" panose="020F0502020204030204" pitchFamily="34" charset="0"/>
                <a:cs typeface="Calibri" panose="020F0502020204030204" pitchFamily="34" charset="0"/>
              </a:rPr>
              <a:t>Oppmåling</a:t>
            </a:r>
            <a:r>
              <a:rPr lang="nb-NO" sz="1050" dirty="0">
                <a:latin typeface="Calibri" panose="020F0502020204030204" pitchFamily="34" charset="0"/>
                <a:cs typeface="Calibri" panose="020F0502020204030204" pitchFamily="34" charset="0"/>
              </a:rPr>
              <a:t>				</a:t>
            </a:r>
          </a:p>
          <a:p>
            <a:r>
              <a:rPr lang="nb-NO" sz="1050" dirty="0">
                <a:latin typeface="Calibri" panose="020F0502020204030204" pitchFamily="34" charset="0"/>
                <a:cs typeface="Calibri" panose="020F0502020204030204" pitchFamily="34" charset="0"/>
              </a:rPr>
              <a:t>Reguleringsplan					</a:t>
            </a:r>
          </a:p>
          <a:p>
            <a:r>
              <a:rPr lang="nb-NO" sz="1050" dirty="0">
                <a:latin typeface="Calibri" panose="020F0502020204030204" pitchFamily="34" charset="0"/>
                <a:cs typeface="Calibri" panose="020F0502020204030204" pitchFamily="34" charset="0"/>
              </a:rPr>
              <a:t>Landbruk					Fagsystemer</a:t>
            </a:r>
          </a:p>
          <a:p>
            <a:r>
              <a:rPr lang="nb-NO" sz="1050" dirty="0">
                <a:latin typeface="Calibri" panose="020F0502020204030204" pitchFamily="34" charset="0"/>
                <a:cs typeface="Calibri" panose="020F0502020204030204" pitchFamily="34" charset="0"/>
              </a:rPr>
              <a:t>Startlån					Profil</a:t>
            </a:r>
          </a:p>
          <a:p>
            <a:r>
              <a:rPr lang="nb-NO" sz="1050" dirty="0">
                <a:latin typeface="Calibri" panose="020F0502020204030204" pitchFamily="34" charset="0"/>
                <a:cs typeface="Calibri" panose="020F0502020204030204" pitchFamily="34" charset="0"/>
              </a:rPr>
              <a:t>Brann/feiing				Visma </a:t>
            </a:r>
            <a:r>
              <a:rPr lang="nb-NO" sz="1050" dirty="0" err="1">
                <a:latin typeface="Calibri" panose="020F0502020204030204" pitchFamily="34" charset="0"/>
                <a:cs typeface="Calibri" panose="020F0502020204030204" pitchFamily="34" charset="0"/>
              </a:rPr>
              <a:t>familia</a:t>
            </a:r>
            <a:endParaRPr lang="nb-NO" sz="1050" dirty="0">
              <a:latin typeface="Calibri" panose="020F0502020204030204" pitchFamily="34" charset="0"/>
              <a:cs typeface="Calibri" panose="020F0502020204030204" pitchFamily="34" charset="0"/>
            </a:endParaRPr>
          </a:p>
          <a:p>
            <a:r>
              <a:rPr lang="nb-NO" sz="1050" dirty="0">
                <a:latin typeface="Calibri" panose="020F0502020204030204" pitchFamily="34" charset="0"/>
                <a:cs typeface="Calibri" panose="020F0502020204030204" pitchFamily="34" charset="0"/>
              </a:rPr>
              <a:t>Tilsetting					HS Pro</a:t>
            </a:r>
          </a:p>
          <a:p>
            <a:r>
              <a:rPr lang="nb-NO" sz="1050" dirty="0">
                <a:latin typeface="Calibri" panose="020F0502020204030204" pitchFamily="34" charset="0"/>
                <a:cs typeface="Calibri" panose="020F0502020204030204" pitchFamily="34" charset="0"/>
              </a:rPr>
              <a:t>Kommuneadvokat (vurderes)			Systemer for lege, </a:t>
            </a:r>
            <a:r>
              <a:rPr lang="nb-NO" sz="1050" dirty="0" err="1">
                <a:latin typeface="Calibri" panose="020F0502020204030204" pitchFamily="34" charset="0"/>
                <a:cs typeface="Calibri" panose="020F0502020204030204" pitchFamily="34" charset="0"/>
              </a:rPr>
              <a:t>helsestajon</a:t>
            </a:r>
            <a:r>
              <a:rPr lang="nb-NO" sz="1050" dirty="0">
                <a:latin typeface="Calibri" panose="020F0502020204030204" pitchFamily="34" charset="0"/>
                <a:cs typeface="Calibri" panose="020F0502020204030204" pitchFamily="34" charset="0"/>
              </a:rPr>
              <a:t> etc.</a:t>
            </a:r>
          </a:p>
          <a:p>
            <a:r>
              <a:rPr lang="nb-NO" sz="1050" dirty="0">
                <a:latin typeface="Calibri" panose="020F0502020204030204" pitchFamily="34" charset="0"/>
                <a:cs typeface="Calibri" panose="020F0502020204030204" pitchFamily="34" charset="0"/>
              </a:rPr>
              <a:t>Helse og mestring (fra nyttår)				</a:t>
            </a:r>
          </a:p>
          <a:p>
            <a:pPr marL="0" indent="0">
              <a:buNone/>
            </a:pPr>
            <a:r>
              <a:rPr lang="nb-NO" sz="1050" dirty="0">
                <a:latin typeface="Calibri" panose="020F0502020204030204" pitchFamily="34" charset="0"/>
                <a:cs typeface="Calibri" panose="020F0502020204030204" pitchFamily="34" charset="0"/>
              </a:rPr>
              <a:t>		</a:t>
            </a:r>
            <a:r>
              <a:rPr lang="nb-NO" sz="1800" dirty="0">
                <a:latin typeface="Calibri" panose="020F0502020204030204" pitchFamily="34" charset="0"/>
                <a:cs typeface="Calibri" panose="020F0502020204030204" pitchFamily="34" charset="0"/>
              </a:rPr>
              <a:t>				</a:t>
            </a:r>
            <a:endParaRPr lang="nb-NO" sz="1400" dirty="0">
              <a:latin typeface="Calibri" panose="020F0502020204030204" pitchFamily="34" charset="0"/>
              <a:cs typeface="Calibri" panose="020F0502020204030204" pitchFamily="34" charset="0"/>
            </a:endParaRPr>
          </a:p>
          <a:p>
            <a:pPr lvl="1"/>
            <a:endParaRPr lang="nb-NO"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969005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16D169A-0A28-44F9-97F2-160157D4E0E5}"/>
              </a:ext>
            </a:extLst>
          </p:cNvPr>
          <p:cNvSpPr>
            <a:spLocks noGrp="1"/>
          </p:cNvSpPr>
          <p:nvPr>
            <p:ph type="title"/>
          </p:nvPr>
        </p:nvSpPr>
        <p:spPr/>
        <p:txBody>
          <a:bodyPr/>
          <a:lstStyle/>
          <a:p>
            <a:r>
              <a:rPr lang="nb-NO" sz="3600" dirty="0">
                <a:latin typeface="Calibri" panose="020F0502020204030204" pitchFamily="34" charset="0"/>
                <a:cs typeface="Calibri" panose="020F0502020204030204" pitchFamily="34" charset="0"/>
              </a:rPr>
              <a:t>Bolker som er tenkt</a:t>
            </a:r>
            <a:endParaRPr lang="nb-NO" sz="2400" dirty="0">
              <a:latin typeface="Calibri" panose="020F0502020204030204" pitchFamily="34" charset="0"/>
              <a:cs typeface="Calibri" panose="020F0502020204030204" pitchFamily="34" charset="0"/>
            </a:endParaRPr>
          </a:p>
        </p:txBody>
      </p:sp>
      <p:sp>
        <p:nvSpPr>
          <p:cNvPr id="3" name="Plassholder for tekst 2">
            <a:extLst>
              <a:ext uri="{FF2B5EF4-FFF2-40B4-BE49-F238E27FC236}">
                <a16:creationId xmlns:a16="http://schemas.microsoft.com/office/drawing/2014/main" id="{8168EBB8-0A35-49FF-AE38-05FDA412B548}"/>
              </a:ext>
            </a:extLst>
          </p:cNvPr>
          <p:cNvSpPr>
            <a:spLocks noGrp="1"/>
          </p:cNvSpPr>
          <p:nvPr>
            <p:ph type="body" sz="quarter" idx="10"/>
          </p:nvPr>
        </p:nvSpPr>
        <p:spPr/>
        <p:txBody>
          <a:bodyPr/>
          <a:lstStyle/>
          <a:p>
            <a:pPr lvl="1"/>
            <a:r>
              <a:rPr lang="nb-NO" sz="1200" dirty="0">
                <a:latin typeface="Calibri" panose="020F0502020204030204" pitchFamily="34" charset="0"/>
                <a:cs typeface="Calibri" panose="020F0502020204030204" pitchFamily="34" charset="0"/>
              </a:rPr>
              <a:t>Skriveregler</a:t>
            </a:r>
          </a:p>
          <a:p>
            <a:pPr lvl="1"/>
            <a:r>
              <a:rPr lang="nb-NO" sz="1200" dirty="0">
                <a:latin typeface="Calibri" panose="020F0502020204030204" pitchFamily="34" charset="0"/>
                <a:cs typeface="Calibri" panose="020F0502020204030204" pitchFamily="34" charset="0"/>
              </a:rPr>
              <a:t>Taushetsplikt</a:t>
            </a:r>
          </a:p>
          <a:p>
            <a:pPr lvl="2"/>
            <a:r>
              <a:rPr lang="nb-NO" sz="1200" dirty="0">
                <a:latin typeface="Calibri" panose="020F0502020204030204" pitchFamily="34" charset="0"/>
                <a:cs typeface="Calibri" panose="020F0502020204030204" pitchFamily="34" charset="0"/>
              </a:rPr>
              <a:t>Innsyn i taushetsbelagte dokumenter</a:t>
            </a:r>
          </a:p>
          <a:p>
            <a:pPr lvl="2"/>
            <a:r>
              <a:rPr lang="nb-NO" sz="1200" dirty="0">
                <a:latin typeface="Calibri" panose="020F0502020204030204" pitchFamily="34" charset="0"/>
                <a:cs typeface="Calibri" panose="020F0502020204030204" pitchFamily="34" charset="0"/>
              </a:rPr>
              <a:t>Fritak fra taushetsplikten</a:t>
            </a:r>
          </a:p>
          <a:p>
            <a:pPr lvl="1"/>
            <a:r>
              <a:rPr lang="nb-NO" sz="1200" dirty="0">
                <a:latin typeface="Calibri" panose="020F0502020204030204" pitchFamily="34" charset="0"/>
                <a:cs typeface="Calibri" panose="020F0502020204030204" pitchFamily="34" charset="0"/>
              </a:rPr>
              <a:t>Unntatt offentlighet</a:t>
            </a:r>
          </a:p>
          <a:p>
            <a:pPr lvl="1"/>
            <a:r>
              <a:rPr lang="nb-NO" sz="1200" dirty="0">
                <a:latin typeface="Calibri" panose="020F0502020204030204" pitchFamily="34" charset="0"/>
                <a:cs typeface="Calibri" panose="020F0502020204030204" pitchFamily="34" charset="0"/>
              </a:rPr>
              <a:t>Meroffentlighet</a:t>
            </a:r>
          </a:p>
          <a:p>
            <a:pPr lvl="1"/>
            <a:r>
              <a:rPr lang="nb-NO" sz="1200" dirty="0">
                <a:latin typeface="Calibri" panose="020F0502020204030204" pitchFamily="34" charset="0"/>
                <a:cs typeface="Calibri" panose="020F0502020204030204" pitchFamily="34" charset="0"/>
              </a:rPr>
              <a:t>Innsyn</a:t>
            </a:r>
          </a:p>
          <a:p>
            <a:pPr lvl="2"/>
            <a:r>
              <a:rPr lang="nb-NO" sz="1200" dirty="0">
                <a:latin typeface="Calibri" panose="020F0502020204030204" pitchFamily="34" charset="0"/>
                <a:cs typeface="Calibri" panose="020F0502020204030204" pitchFamily="34" charset="0"/>
              </a:rPr>
              <a:t>Innsynskravet</a:t>
            </a:r>
          </a:p>
          <a:p>
            <a:pPr lvl="2"/>
            <a:r>
              <a:rPr lang="nb-NO" sz="1200" dirty="0">
                <a:latin typeface="Calibri" panose="020F0502020204030204" pitchFamily="34" charset="0"/>
                <a:cs typeface="Calibri" panose="020F0502020204030204" pitchFamily="34" charset="0"/>
              </a:rPr>
              <a:t>Unntaksbestemmelser</a:t>
            </a:r>
          </a:p>
          <a:p>
            <a:pPr lvl="2"/>
            <a:r>
              <a:rPr lang="nb-NO" sz="1200" dirty="0">
                <a:latin typeface="Calibri" panose="020F0502020204030204" pitchFamily="34" charset="0"/>
                <a:cs typeface="Calibri" panose="020F0502020204030204" pitchFamily="34" charset="0"/>
              </a:rPr>
              <a:t>Hvem skal avgjøre innsynskravet</a:t>
            </a:r>
          </a:p>
          <a:p>
            <a:pPr lvl="2"/>
            <a:r>
              <a:rPr lang="nb-NO" sz="1200" dirty="0">
                <a:latin typeface="Calibri" panose="020F0502020204030204" pitchFamily="34" charset="0"/>
                <a:cs typeface="Calibri" panose="020F0502020204030204" pitchFamily="34" charset="0"/>
              </a:rPr>
              <a:t>Frister</a:t>
            </a:r>
          </a:p>
          <a:p>
            <a:pPr lvl="2"/>
            <a:r>
              <a:rPr lang="nb-NO" sz="1200" dirty="0">
                <a:latin typeface="Calibri" panose="020F0502020204030204" pitchFamily="34" charset="0"/>
                <a:cs typeface="Calibri" panose="020F0502020204030204" pitchFamily="34" charset="0"/>
              </a:rPr>
              <a:t>Avslag og begrunnelse</a:t>
            </a:r>
          </a:p>
          <a:p>
            <a:pPr lvl="1"/>
            <a:r>
              <a:rPr lang="nb-NO" sz="1200" dirty="0">
                <a:latin typeface="Calibri" panose="020F0502020204030204" pitchFamily="34" charset="0"/>
                <a:cs typeface="Calibri" panose="020F0502020204030204" pitchFamily="34" charset="0"/>
              </a:rPr>
              <a:t>Organinterne dokumenter</a:t>
            </a:r>
          </a:p>
          <a:p>
            <a:pPr lvl="2"/>
            <a:r>
              <a:rPr lang="nb-NO" sz="1200" dirty="0">
                <a:latin typeface="Calibri" panose="020F0502020204030204" pitchFamily="34" charset="0"/>
                <a:cs typeface="Calibri" panose="020F0502020204030204" pitchFamily="34" charset="0"/>
              </a:rPr>
              <a:t>Hva er organinterne dokumenter og hva er ikke</a:t>
            </a:r>
          </a:p>
          <a:p>
            <a:pPr lvl="2"/>
            <a:r>
              <a:rPr lang="nb-NO" sz="1200" dirty="0">
                <a:latin typeface="Calibri" panose="020F0502020204030204" pitchFamily="34" charset="0"/>
                <a:cs typeface="Calibri" panose="020F0502020204030204" pitchFamily="34" charset="0"/>
              </a:rPr>
              <a:t>Innsyn i organinterne dokumenter</a:t>
            </a:r>
          </a:p>
          <a:p>
            <a:pPr lvl="1"/>
            <a:r>
              <a:rPr lang="nb-NO" sz="1200" dirty="0">
                <a:latin typeface="Calibri" panose="020F0502020204030204" pitchFamily="34" charset="0"/>
                <a:cs typeface="Calibri" panose="020F0502020204030204" pitchFamily="34" charset="0"/>
              </a:rPr>
              <a:t>Unntaksparagrafer</a:t>
            </a:r>
          </a:p>
          <a:p>
            <a:pPr lvl="1"/>
            <a:r>
              <a:rPr lang="nb-NO" sz="1200" dirty="0">
                <a:latin typeface="Calibri" panose="020F0502020204030204" pitchFamily="34" charset="0"/>
                <a:cs typeface="Calibri" panose="020F0502020204030204" pitchFamily="34" charset="0"/>
              </a:rPr>
              <a:t>Politikeres innsynsrett</a:t>
            </a:r>
          </a:p>
          <a:p>
            <a:pPr marL="914400" lvl="2" indent="0">
              <a:buNone/>
            </a:pPr>
            <a:endParaRPr lang="nb-NO" sz="1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174026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16D169A-0A28-44F9-97F2-160157D4E0E5}"/>
              </a:ext>
            </a:extLst>
          </p:cNvPr>
          <p:cNvSpPr>
            <a:spLocks noGrp="1"/>
          </p:cNvSpPr>
          <p:nvPr>
            <p:ph type="title"/>
          </p:nvPr>
        </p:nvSpPr>
        <p:spPr/>
        <p:txBody>
          <a:bodyPr/>
          <a:lstStyle/>
          <a:p>
            <a:r>
              <a:rPr lang="nb-NO" sz="2400" dirty="0">
                <a:latin typeface="Calibri" panose="020F0502020204030204" pitchFamily="34" charset="0"/>
                <a:cs typeface="Calibri" panose="020F0502020204030204" pitchFamily="34" charset="0"/>
              </a:rPr>
              <a:t>Hvorfor skriveregler</a:t>
            </a:r>
          </a:p>
        </p:txBody>
      </p:sp>
      <p:sp>
        <p:nvSpPr>
          <p:cNvPr id="3" name="Plassholder for tekst 2">
            <a:extLst>
              <a:ext uri="{FF2B5EF4-FFF2-40B4-BE49-F238E27FC236}">
                <a16:creationId xmlns:a16="http://schemas.microsoft.com/office/drawing/2014/main" id="{8168EBB8-0A35-49FF-AE38-05FDA412B548}"/>
              </a:ext>
            </a:extLst>
          </p:cNvPr>
          <p:cNvSpPr>
            <a:spLocks noGrp="1"/>
          </p:cNvSpPr>
          <p:nvPr>
            <p:ph type="body" sz="quarter" idx="10"/>
          </p:nvPr>
        </p:nvSpPr>
        <p:spPr/>
        <p:txBody>
          <a:bodyPr/>
          <a:lstStyle/>
          <a:p>
            <a:r>
              <a:rPr lang="nb-NO" sz="2000" dirty="0">
                <a:latin typeface="Calibri" panose="020F0502020204030204" pitchFamily="34" charset="0"/>
                <a:cs typeface="Calibri" panose="020F0502020204030204" pitchFamily="34" charset="0"/>
              </a:rPr>
              <a:t>Skrivereglene er utarbeidet for å sikre en enhetlig registrering i </a:t>
            </a:r>
            <a:r>
              <a:rPr lang="nb-NO" sz="2000" dirty="0" err="1">
                <a:latin typeface="Calibri" panose="020F0502020204030204" pitchFamily="34" charset="0"/>
                <a:cs typeface="Calibri" panose="020F0502020204030204" pitchFamily="34" charset="0"/>
              </a:rPr>
              <a:t>Websak</a:t>
            </a:r>
            <a:r>
              <a:rPr lang="nb-NO" sz="2000" dirty="0">
                <a:latin typeface="Calibri" panose="020F0502020204030204" pitchFamily="34" charset="0"/>
                <a:cs typeface="Calibri" panose="020F0502020204030204" pitchFamily="34" charset="0"/>
              </a:rPr>
              <a:t>. Dette er nødvendig for at dokumenter i offentlig journal (postlisten) fremkommer ensartet og for at søking etter saker og dokumenter skal være enklest mulig for både publikum, saksbehandlere og i et historisk perspektiv. </a:t>
            </a:r>
          </a:p>
          <a:p>
            <a:r>
              <a:rPr lang="nb-NO" sz="2000" dirty="0">
                <a:latin typeface="Calibri" panose="020F0502020204030204" pitchFamily="34" charset="0"/>
                <a:cs typeface="Calibri" panose="020F0502020204030204" pitchFamily="34" charset="0"/>
              </a:rPr>
              <a:t>Gjenfinning</a:t>
            </a:r>
          </a:p>
          <a:p>
            <a:r>
              <a:rPr lang="nb-NO" sz="2000" dirty="0">
                <a:latin typeface="Calibri" panose="020F0502020204030204" pitchFamily="34" charset="0"/>
                <a:cs typeface="Calibri" panose="020F0502020204030204" pitchFamily="34" charset="0"/>
              </a:rPr>
              <a:t>Alle som registrer opplysninger i </a:t>
            </a:r>
            <a:r>
              <a:rPr lang="nb-NO" sz="2000" dirty="0" err="1">
                <a:latin typeface="Calibri" panose="020F0502020204030204" pitchFamily="34" charset="0"/>
                <a:cs typeface="Calibri" panose="020F0502020204030204" pitchFamily="34" charset="0"/>
              </a:rPr>
              <a:t>Websak</a:t>
            </a:r>
            <a:r>
              <a:rPr lang="nb-NO" sz="2000" dirty="0">
                <a:latin typeface="Calibri" panose="020F0502020204030204" pitchFamily="34" charset="0"/>
                <a:cs typeface="Calibri" panose="020F0502020204030204" pitchFamily="34" charset="0"/>
              </a:rPr>
              <a:t> er ansvarlig for å følge skrivereglene.</a:t>
            </a:r>
          </a:p>
          <a:p>
            <a:r>
              <a:rPr lang="nb-NO" sz="2000" dirty="0">
                <a:latin typeface="Calibri" panose="020F0502020204030204" pitchFamily="34" charset="0"/>
                <a:cs typeface="Calibri" panose="020F0502020204030204" pitchFamily="34" charset="0"/>
              </a:rPr>
              <a:t>Det skal ikke opprettes ny sak før det er gjort et grundig søk på saker som ligger i </a:t>
            </a:r>
            <a:r>
              <a:rPr lang="nb-NO" sz="2000" dirty="0" err="1">
                <a:latin typeface="Calibri" panose="020F0502020204030204" pitchFamily="34" charset="0"/>
                <a:cs typeface="Calibri" panose="020F0502020204030204" pitchFamily="34" charset="0"/>
              </a:rPr>
              <a:t>Websak</a:t>
            </a:r>
            <a:r>
              <a:rPr lang="nb-NO" sz="2000" dirty="0">
                <a:latin typeface="Calibri" panose="020F0502020204030204" pitchFamily="34" charset="0"/>
                <a:cs typeface="Calibri" panose="020F0502020204030204" pitchFamily="34" charset="0"/>
              </a:rPr>
              <a:t>. Ved behov, kontakt Dokumentsenteret for hjelp.</a:t>
            </a:r>
          </a:p>
          <a:p>
            <a:pPr marL="0" indent="0">
              <a:buNone/>
            </a:pPr>
            <a:endParaRPr lang="nb-NO" sz="1800" dirty="0">
              <a:latin typeface="Calibri" panose="020F0502020204030204" pitchFamily="34" charset="0"/>
              <a:cs typeface="Calibri" panose="020F0502020204030204" pitchFamily="34" charset="0"/>
            </a:endParaRPr>
          </a:p>
          <a:p>
            <a:pPr marL="0" indent="0">
              <a:buNone/>
            </a:pPr>
            <a:endParaRPr lang="nb-NO" sz="1800" dirty="0">
              <a:latin typeface="Calibri" panose="020F0502020204030204" pitchFamily="34" charset="0"/>
              <a:cs typeface="Calibri" panose="020F0502020204030204" pitchFamily="34" charset="0"/>
            </a:endParaRPr>
          </a:p>
          <a:p>
            <a:pPr marL="0" indent="0">
              <a:buNone/>
            </a:pPr>
            <a:endParaRPr lang="nb-NO"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049726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39E40B80-87F5-AF18-5979-33440363AF83}"/>
              </a:ext>
            </a:extLst>
          </p:cNvPr>
          <p:cNvSpPr>
            <a:spLocks noGrp="1"/>
          </p:cNvSpPr>
          <p:nvPr>
            <p:ph type="body" sz="quarter" idx="10"/>
          </p:nvPr>
        </p:nvSpPr>
        <p:spPr/>
        <p:txBody>
          <a:bodyPr/>
          <a:lstStyle/>
          <a:p>
            <a:pPr marL="0" indent="0">
              <a:buNone/>
            </a:pPr>
            <a:r>
              <a:rPr lang="nb-NO" dirty="0">
                <a:latin typeface="Calibri" panose="020F0502020204030204" pitchFamily="34" charset="0"/>
                <a:ea typeface="Calibri" panose="020F0502020204030204" pitchFamily="34" charset="0"/>
                <a:cs typeface="Calibri" panose="020F0502020204030204" pitchFamily="34" charset="0"/>
              </a:rPr>
              <a:t>Presentasjon av nye skriveregler</a:t>
            </a:r>
          </a:p>
          <a:p>
            <a:pPr marL="0" indent="0">
              <a:buNone/>
            </a:pPr>
            <a:endParaRPr lang="nb-NO" dirty="0">
              <a:latin typeface="Calibri" panose="020F0502020204030204" pitchFamily="34" charset="0"/>
              <a:ea typeface="Calibri" panose="020F0502020204030204" pitchFamily="34" charset="0"/>
              <a:cs typeface="Calibri" panose="020F0502020204030204" pitchFamily="34" charset="0"/>
            </a:endParaRPr>
          </a:p>
          <a:p>
            <a:r>
              <a:rPr lang="nb-NO" sz="2000" dirty="0">
                <a:latin typeface="Calibri" panose="020F0502020204030204" pitchFamily="34" charset="0"/>
                <a:ea typeface="Calibri" panose="020F0502020204030204" pitchFamily="34" charset="0"/>
                <a:cs typeface="Calibri" panose="020F0502020204030204" pitchFamily="34" charset="0"/>
              </a:rPr>
              <a:t>Disse kan bli sendt ut til ansatte</a:t>
            </a:r>
          </a:p>
          <a:p>
            <a:r>
              <a:rPr lang="nb-NO" sz="2000" dirty="0">
                <a:latin typeface="Calibri" panose="020F0502020204030204" pitchFamily="34" charset="0"/>
                <a:ea typeface="Calibri" panose="020F0502020204030204" pitchFamily="34" charset="0"/>
                <a:cs typeface="Calibri" panose="020F0502020204030204" pitchFamily="34" charset="0"/>
              </a:rPr>
              <a:t>De ligger også på</a:t>
            </a:r>
          </a:p>
          <a:p>
            <a:pPr lvl="1">
              <a:buFont typeface="Courier New" panose="02070309020205020404" pitchFamily="49" charset="0"/>
              <a:buChar char="o"/>
            </a:pPr>
            <a:r>
              <a:rPr lang="nb-NO" sz="1600" dirty="0">
                <a:latin typeface="Calibri" panose="020F0502020204030204" pitchFamily="34" charset="0"/>
                <a:ea typeface="Calibri" panose="020F0502020204030204" pitchFamily="34" charset="0"/>
                <a:cs typeface="Calibri" panose="020F0502020204030204" pitchFamily="34" charset="0"/>
                <a:hlinkClick r:id="rId2"/>
              </a:rPr>
              <a:t>Vestvågøy kommune - Arkivplan for Vestvågøy kommune</a:t>
            </a:r>
            <a:r>
              <a:rPr lang="nb-NO" sz="1600" dirty="0">
                <a:latin typeface="Calibri" panose="020F0502020204030204" pitchFamily="34" charset="0"/>
                <a:ea typeface="Calibri" panose="020F0502020204030204" pitchFamily="34" charset="0"/>
                <a:cs typeface="Calibri" panose="020F0502020204030204" pitchFamily="34" charset="0"/>
              </a:rPr>
              <a:t> </a:t>
            </a:r>
          </a:p>
          <a:p>
            <a:pPr marL="457200" lvl="1" indent="0">
              <a:buNone/>
            </a:pPr>
            <a:r>
              <a:rPr lang="nb-NO" sz="1600" dirty="0">
                <a:latin typeface="Calibri" panose="020F0502020204030204" pitchFamily="34" charset="0"/>
                <a:ea typeface="Calibri" panose="020F0502020204030204" pitchFamily="34" charset="0"/>
                <a:cs typeface="Calibri" panose="020F0502020204030204" pitchFamily="34" charset="0"/>
              </a:rPr>
              <a:t>	Rutiner – Daglige post og arkivrutiner</a:t>
            </a:r>
          </a:p>
        </p:txBody>
      </p:sp>
    </p:spTree>
    <p:extLst>
      <p:ext uri="{BB962C8B-B14F-4D97-AF65-F5344CB8AC3E}">
        <p14:creationId xmlns:p14="http://schemas.microsoft.com/office/powerpoint/2010/main" val="17702121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16D169A-0A28-44F9-97F2-160157D4E0E5}"/>
              </a:ext>
            </a:extLst>
          </p:cNvPr>
          <p:cNvSpPr>
            <a:spLocks noGrp="1"/>
          </p:cNvSpPr>
          <p:nvPr>
            <p:ph type="title"/>
          </p:nvPr>
        </p:nvSpPr>
        <p:spPr/>
        <p:txBody>
          <a:bodyPr/>
          <a:lstStyle/>
          <a:p>
            <a:r>
              <a:rPr lang="nb-NO" sz="2400" dirty="0">
                <a:latin typeface="Calibri" panose="020F0502020204030204" pitchFamily="34" charset="0"/>
                <a:cs typeface="Calibri" panose="020F0502020204030204" pitchFamily="34" charset="0"/>
              </a:rPr>
              <a:t>Sakstittel</a:t>
            </a:r>
          </a:p>
        </p:txBody>
      </p:sp>
      <p:sp>
        <p:nvSpPr>
          <p:cNvPr id="3" name="Plassholder for tekst 2">
            <a:extLst>
              <a:ext uri="{FF2B5EF4-FFF2-40B4-BE49-F238E27FC236}">
                <a16:creationId xmlns:a16="http://schemas.microsoft.com/office/drawing/2014/main" id="{8168EBB8-0A35-49FF-AE38-05FDA412B548}"/>
              </a:ext>
            </a:extLst>
          </p:cNvPr>
          <p:cNvSpPr>
            <a:spLocks noGrp="1"/>
          </p:cNvSpPr>
          <p:nvPr>
            <p:ph type="body" sz="quarter" idx="10"/>
          </p:nvPr>
        </p:nvSpPr>
        <p:spPr/>
        <p:txBody>
          <a:bodyPr/>
          <a:lstStyle/>
          <a:p>
            <a:r>
              <a:rPr lang="nb-NO" sz="1600" dirty="0">
                <a:latin typeface="Calibri" panose="020F0502020204030204" pitchFamily="34" charset="0"/>
                <a:cs typeface="Calibri" panose="020F0502020204030204" pitchFamily="34" charset="0"/>
              </a:rPr>
              <a:t>Sakstittel skal beskrive innholdet i hele saken og bør være så forklarende som mulig </a:t>
            </a:r>
          </a:p>
          <a:p>
            <a:endParaRPr lang="nb-NO" sz="1600" dirty="0">
              <a:latin typeface="Calibri" panose="020F0502020204030204" pitchFamily="34" charset="0"/>
              <a:cs typeface="Calibri" panose="020F0502020204030204" pitchFamily="34" charset="0"/>
            </a:endParaRPr>
          </a:p>
          <a:p>
            <a:r>
              <a:rPr lang="nb-NO" sz="1600" dirty="0">
                <a:latin typeface="Calibri" panose="020F0502020204030204" pitchFamily="34" charset="0"/>
                <a:cs typeface="Calibri" panose="020F0502020204030204" pitchFamily="34" charset="0"/>
              </a:rPr>
              <a:t>Det kan best gjøres ved å skrive hvem, hva og hvor saken gjelder. Sakstittelen skal favne alle dokumentene i saken</a:t>
            </a:r>
          </a:p>
          <a:p>
            <a:endParaRPr lang="nb-NO" sz="1600" dirty="0">
              <a:latin typeface="Calibri" panose="020F0502020204030204" pitchFamily="34" charset="0"/>
              <a:cs typeface="Calibri" panose="020F0502020204030204" pitchFamily="34" charset="0"/>
            </a:endParaRPr>
          </a:p>
          <a:p>
            <a:r>
              <a:rPr lang="nb-NO" sz="1600" dirty="0">
                <a:latin typeface="Calibri" panose="020F0502020204030204" pitchFamily="34" charset="0"/>
                <a:cs typeface="Calibri" panose="020F0502020204030204" pitchFamily="34" charset="0"/>
              </a:rPr>
              <a:t>Sakstittel skal skrives med stor bokstav i første ord, ellers små bokstaver i tråd med offisielle skriveregler. Det skal ikke benyttes spesialtegn og forkortelser i tittelfeltene</a:t>
            </a:r>
          </a:p>
          <a:p>
            <a:endParaRPr lang="nb-NO" sz="1600" dirty="0">
              <a:latin typeface="Calibri" panose="020F0502020204030204" pitchFamily="34" charset="0"/>
              <a:cs typeface="Calibri" panose="020F0502020204030204" pitchFamily="34" charset="0"/>
            </a:endParaRPr>
          </a:p>
          <a:p>
            <a:r>
              <a:rPr lang="nb-NO" sz="1600" dirty="0">
                <a:latin typeface="Calibri" panose="020F0502020204030204" pitchFamily="34" charset="0"/>
                <a:cs typeface="Calibri" panose="020F0502020204030204" pitchFamily="34" charset="0"/>
              </a:rPr>
              <a:t>Ordet «Søknad» skal </a:t>
            </a:r>
            <a:r>
              <a:rPr lang="nb-NO" sz="1600" dirty="0">
                <a:solidFill>
                  <a:srgbClr val="FF0000"/>
                </a:solidFill>
                <a:latin typeface="Calibri" panose="020F0502020204030204" pitchFamily="34" charset="0"/>
                <a:cs typeface="Calibri" panose="020F0502020204030204" pitchFamily="34" charset="0"/>
              </a:rPr>
              <a:t>ikke </a:t>
            </a:r>
            <a:r>
              <a:rPr lang="nb-NO" sz="1600" dirty="0">
                <a:latin typeface="Calibri" panose="020F0502020204030204" pitchFamily="34" charset="0"/>
                <a:cs typeface="Calibri" panose="020F0502020204030204" pitchFamily="34" charset="0"/>
              </a:rPr>
              <a:t>benyttes i sakstittel</a:t>
            </a:r>
          </a:p>
          <a:p>
            <a:endParaRPr lang="nb-NO" sz="1600" dirty="0">
              <a:latin typeface="Calibri" panose="020F0502020204030204" pitchFamily="34" charset="0"/>
              <a:cs typeface="Calibri" panose="020F0502020204030204" pitchFamily="34" charset="0"/>
            </a:endParaRPr>
          </a:p>
          <a:p>
            <a:r>
              <a:rPr lang="nb-NO" sz="1600" dirty="0">
                <a:latin typeface="Calibri" panose="020F0502020204030204" pitchFamily="34" charset="0"/>
                <a:cs typeface="Calibri" panose="020F0502020204030204" pitchFamily="34" charset="0"/>
              </a:rPr>
              <a:t>Taushetsbelagte opplysninger </a:t>
            </a:r>
            <a:r>
              <a:rPr lang="nb-NO" sz="1600" b="1" dirty="0">
                <a:solidFill>
                  <a:srgbClr val="FF0000"/>
                </a:solidFill>
                <a:latin typeface="Calibri" panose="020F0502020204030204" pitchFamily="34" charset="0"/>
                <a:cs typeface="Calibri" panose="020F0502020204030204" pitchFamily="34" charset="0"/>
              </a:rPr>
              <a:t>SKAL</a:t>
            </a:r>
            <a:r>
              <a:rPr lang="nb-NO" sz="1600" dirty="0">
                <a:latin typeface="Calibri" panose="020F0502020204030204" pitchFamily="34" charset="0"/>
                <a:cs typeface="Calibri" panose="020F0502020204030204" pitchFamily="34" charset="0"/>
              </a:rPr>
              <a:t> skrives i tittellinje 2</a:t>
            </a:r>
          </a:p>
          <a:p>
            <a:pPr marL="0" indent="0">
              <a:buNone/>
            </a:pPr>
            <a:endParaRPr lang="nb-NO" sz="1800" dirty="0">
              <a:latin typeface="Calibri" panose="020F0502020204030204" pitchFamily="34" charset="0"/>
              <a:cs typeface="Calibri" panose="020F0502020204030204" pitchFamily="34" charset="0"/>
            </a:endParaRPr>
          </a:p>
          <a:p>
            <a:pPr marL="0" indent="0">
              <a:buNone/>
            </a:pPr>
            <a:endParaRPr lang="nb-NO"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025095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16D169A-0A28-44F9-97F2-160157D4E0E5}"/>
              </a:ext>
            </a:extLst>
          </p:cNvPr>
          <p:cNvSpPr>
            <a:spLocks noGrp="1"/>
          </p:cNvSpPr>
          <p:nvPr>
            <p:ph type="title"/>
          </p:nvPr>
        </p:nvSpPr>
        <p:spPr/>
        <p:txBody>
          <a:bodyPr/>
          <a:lstStyle/>
          <a:p>
            <a:r>
              <a:rPr lang="nb-NO" sz="2400" dirty="0">
                <a:latin typeface="Calibri" panose="020F0502020204030204" pitchFamily="34" charset="0"/>
                <a:cs typeface="Calibri" panose="020F0502020204030204" pitchFamily="34" charset="0"/>
              </a:rPr>
              <a:t>Sakstittel</a:t>
            </a:r>
            <a:br>
              <a:rPr lang="nb-NO" sz="2400" dirty="0">
                <a:latin typeface="Calibri" panose="020F0502020204030204" pitchFamily="34" charset="0"/>
                <a:cs typeface="Calibri" panose="020F0502020204030204" pitchFamily="34" charset="0"/>
              </a:rPr>
            </a:br>
            <a:r>
              <a:rPr lang="nb-NO" sz="2400" dirty="0">
                <a:latin typeface="Calibri" panose="020F0502020204030204" pitchFamily="34" charset="0"/>
                <a:cs typeface="Calibri" panose="020F0502020204030204" pitchFamily="34" charset="0"/>
              </a:rPr>
              <a:t>Eksempler</a:t>
            </a:r>
          </a:p>
        </p:txBody>
      </p:sp>
      <p:sp>
        <p:nvSpPr>
          <p:cNvPr id="3" name="Plassholder for tekst 2">
            <a:extLst>
              <a:ext uri="{FF2B5EF4-FFF2-40B4-BE49-F238E27FC236}">
                <a16:creationId xmlns:a16="http://schemas.microsoft.com/office/drawing/2014/main" id="{8168EBB8-0A35-49FF-AE38-05FDA412B548}"/>
              </a:ext>
            </a:extLst>
          </p:cNvPr>
          <p:cNvSpPr>
            <a:spLocks noGrp="1"/>
          </p:cNvSpPr>
          <p:nvPr>
            <p:ph type="body" sz="quarter" idx="10"/>
          </p:nvPr>
        </p:nvSpPr>
        <p:spPr/>
        <p:txBody>
          <a:bodyPr/>
          <a:lstStyle/>
          <a:p>
            <a:r>
              <a:rPr lang="nb-NO" sz="1800" dirty="0">
                <a:latin typeface="Calibri" panose="020F0502020204030204" pitchFamily="34" charset="0"/>
                <a:cs typeface="Calibri" panose="020F0502020204030204" pitchFamily="34" charset="0"/>
              </a:rPr>
              <a:t>Eksempler på sakstitler på samlesaker:</a:t>
            </a:r>
          </a:p>
          <a:p>
            <a:pPr lvl="1"/>
            <a:r>
              <a:rPr lang="nb-NO" sz="1400" dirty="0">
                <a:latin typeface="Calibri" panose="020F0502020204030204" pitchFamily="34" charset="0"/>
                <a:cs typeface="Calibri" panose="020F0502020204030204" pitchFamily="34" charset="0"/>
              </a:rPr>
              <a:t>Kommunale veier </a:t>
            </a:r>
          </a:p>
          <a:p>
            <a:pPr lvl="1"/>
            <a:r>
              <a:rPr lang="nb-NO" sz="1400" dirty="0">
                <a:latin typeface="Calibri" panose="020F0502020204030204" pitchFamily="34" charset="0"/>
                <a:cs typeface="Calibri" panose="020F0502020204030204" pitchFamily="34" charset="0"/>
              </a:rPr>
              <a:t>Karakterprotokoll </a:t>
            </a:r>
          </a:p>
          <a:p>
            <a:pPr lvl="1"/>
            <a:r>
              <a:rPr lang="nb-NO" sz="1400" dirty="0">
                <a:latin typeface="Calibri" panose="020F0502020204030204" pitchFamily="34" charset="0"/>
                <a:cs typeface="Calibri" panose="020F0502020204030204" pitchFamily="34" charset="0"/>
              </a:rPr>
              <a:t>Høringer – sak per organisasjonsledd</a:t>
            </a:r>
          </a:p>
          <a:p>
            <a:pPr lvl="1"/>
            <a:endParaRPr lang="nb-NO" sz="1400" dirty="0">
              <a:latin typeface="Calibri" panose="020F0502020204030204" pitchFamily="34" charset="0"/>
              <a:cs typeface="Calibri" panose="020F0502020204030204" pitchFamily="34" charset="0"/>
            </a:endParaRPr>
          </a:p>
          <a:p>
            <a:pPr lvl="2"/>
            <a:r>
              <a:rPr lang="nb-NO" sz="1000" dirty="0">
                <a:latin typeface="Calibri" panose="020F0502020204030204" pitchFamily="34" charset="0"/>
                <a:cs typeface="Calibri" panose="020F0502020204030204" pitchFamily="34" charset="0"/>
              </a:rPr>
              <a:t>Husk at alle som er mottakere/avsendere i saken er part og har innsynsrett. </a:t>
            </a:r>
            <a:r>
              <a:rPr lang="nb-NO" sz="1000" dirty="0" err="1">
                <a:latin typeface="Calibri" panose="020F0502020204030204" pitchFamily="34" charset="0"/>
                <a:cs typeface="Calibri" panose="020F0502020204030204" pitchFamily="34" charset="0"/>
              </a:rPr>
              <a:t>Dvs</a:t>
            </a:r>
            <a:r>
              <a:rPr lang="nb-NO" sz="1000" dirty="0">
                <a:latin typeface="Calibri" panose="020F0502020204030204" pitchFamily="34" charset="0"/>
                <a:cs typeface="Calibri" panose="020F0502020204030204" pitchFamily="34" charset="0"/>
              </a:rPr>
              <a:t> lag aldri samlesaker der det er taushetsbelagte opplysninger. Eks Redusert foreldrebetaling – en sak per søknad.</a:t>
            </a:r>
          </a:p>
          <a:p>
            <a:pPr lvl="2"/>
            <a:endParaRPr lang="nb-NO" sz="1000" dirty="0">
              <a:latin typeface="Calibri" panose="020F0502020204030204" pitchFamily="34" charset="0"/>
              <a:cs typeface="Calibri" panose="020F0502020204030204" pitchFamily="34" charset="0"/>
            </a:endParaRPr>
          </a:p>
          <a:p>
            <a:r>
              <a:rPr lang="nb-NO" sz="1800" dirty="0">
                <a:latin typeface="Calibri" panose="020F0502020204030204" pitchFamily="34" charset="0"/>
                <a:cs typeface="Calibri" panose="020F0502020204030204" pitchFamily="34" charset="0"/>
              </a:rPr>
              <a:t>For personal-, elev- og barnehagemapper gjelder:</a:t>
            </a:r>
          </a:p>
          <a:p>
            <a:pPr lvl="1"/>
            <a:r>
              <a:rPr lang="nb-NO" sz="1400" dirty="0">
                <a:latin typeface="Calibri" panose="020F0502020204030204" pitchFamily="34" charset="0"/>
                <a:cs typeface="Calibri" panose="020F0502020204030204" pitchFamily="34" charset="0"/>
              </a:rPr>
              <a:t>Personalmappe/Elevmappe/Barnehagemappe. </a:t>
            </a:r>
            <a:br>
              <a:rPr lang="nb-NO" sz="1400" dirty="0">
                <a:latin typeface="Calibri" panose="020F0502020204030204" pitchFamily="34" charset="0"/>
                <a:cs typeface="Calibri" panose="020F0502020204030204" pitchFamily="34" charset="0"/>
              </a:rPr>
            </a:br>
            <a:r>
              <a:rPr lang="nb-NO" sz="1400" dirty="0">
                <a:latin typeface="Calibri" panose="020F0502020204030204" pitchFamily="34" charset="0"/>
                <a:cs typeface="Calibri" panose="020F0502020204030204" pitchFamily="34" charset="0"/>
              </a:rPr>
              <a:t>Navn på den ansatte/barn skrives i tittellinje 2</a:t>
            </a:r>
          </a:p>
          <a:p>
            <a:pPr lvl="1"/>
            <a:r>
              <a:rPr lang="nb-NO" sz="1400" dirty="0">
                <a:latin typeface="Calibri" panose="020F0502020204030204" pitchFamily="34" charset="0"/>
                <a:cs typeface="Calibri" panose="020F0502020204030204" pitchFamily="34" charset="0"/>
              </a:rPr>
              <a:t>11-sifra fødselsnummer oppføres i klassering/arkivkode i kolonnen </a:t>
            </a:r>
            <a:r>
              <a:rPr lang="nb-NO" sz="1400" dirty="0" err="1">
                <a:latin typeface="Calibri" panose="020F0502020204030204" pitchFamily="34" charset="0"/>
                <a:cs typeface="Calibri" panose="020F0502020204030204" pitchFamily="34" charset="0"/>
              </a:rPr>
              <a:t>ordn.verdi</a:t>
            </a:r>
            <a:endParaRPr lang="nb-NO" sz="1400" dirty="0">
              <a:latin typeface="Calibri" panose="020F0502020204030204" pitchFamily="34" charset="0"/>
              <a:cs typeface="Calibri" panose="020F0502020204030204" pitchFamily="34" charset="0"/>
            </a:endParaRPr>
          </a:p>
          <a:p>
            <a:pPr marL="0" indent="0">
              <a:buNone/>
            </a:pPr>
            <a:endParaRPr lang="nb-NO" sz="1800" dirty="0">
              <a:latin typeface="Calibri" panose="020F0502020204030204" pitchFamily="34" charset="0"/>
              <a:cs typeface="Calibri" panose="020F0502020204030204" pitchFamily="34" charset="0"/>
            </a:endParaRPr>
          </a:p>
          <a:p>
            <a:pPr marL="0" indent="0">
              <a:buNone/>
            </a:pPr>
            <a:endParaRPr lang="nb-NO"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660867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16D169A-0A28-44F9-97F2-160157D4E0E5}"/>
              </a:ext>
            </a:extLst>
          </p:cNvPr>
          <p:cNvSpPr>
            <a:spLocks noGrp="1"/>
          </p:cNvSpPr>
          <p:nvPr>
            <p:ph type="title"/>
          </p:nvPr>
        </p:nvSpPr>
        <p:spPr/>
        <p:txBody>
          <a:bodyPr/>
          <a:lstStyle/>
          <a:p>
            <a:r>
              <a:rPr lang="nb-NO" sz="2400" dirty="0">
                <a:latin typeface="Calibri" panose="020F0502020204030204" pitchFamily="34" charset="0"/>
                <a:cs typeface="Calibri" panose="020F0502020204030204" pitchFamily="34" charset="0"/>
              </a:rPr>
              <a:t>Sakstittel</a:t>
            </a:r>
            <a:br>
              <a:rPr lang="nb-NO" sz="2400" dirty="0">
                <a:latin typeface="Calibri" panose="020F0502020204030204" pitchFamily="34" charset="0"/>
                <a:cs typeface="Calibri" panose="020F0502020204030204" pitchFamily="34" charset="0"/>
              </a:rPr>
            </a:br>
            <a:r>
              <a:rPr lang="nb-NO" sz="2400" dirty="0">
                <a:latin typeface="Calibri" panose="020F0502020204030204" pitchFamily="34" charset="0"/>
                <a:cs typeface="Calibri" panose="020F0502020204030204" pitchFamily="34" charset="0"/>
              </a:rPr>
              <a:t>Eksempler</a:t>
            </a:r>
          </a:p>
        </p:txBody>
      </p:sp>
      <p:sp>
        <p:nvSpPr>
          <p:cNvPr id="3" name="Plassholder for tekst 2">
            <a:extLst>
              <a:ext uri="{FF2B5EF4-FFF2-40B4-BE49-F238E27FC236}">
                <a16:creationId xmlns:a16="http://schemas.microsoft.com/office/drawing/2014/main" id="{8168EBB8-0A35-49FF-AE38-05FDA412B548}"/>
              </a:ext>
            </a:extLst>
          </p:cNvPr>
          <p:cNvSpPr>
            <a:spLocks noGrp="1"/>
          </p:cNvSpPr>
          <p:nvPr>
            <p:ph type="body" sz="quarter" idx="10"/>
          </p:nvPr>
        </p:nvSpPr>
        <p:spPr/>
        <p:txBody>
          <a:bodyPr/>
          <a:lstStyle/>
          <a:p>
            <a:r>
              <a:rPr lang="nb-NO" sz="1800" dirty="0">
                <a:latin typeface="Calibri" panose="020F0502020204030204" pitchFamily="34" charset="0"/>
                <a:cs typeface="Calibri" panose="020F0502020204030204" pitchFamily="34" charset="0"/>
              </a:rPr>
              <a:t>For byggesaker:</a:t>
            </a:r>
          </a:p>
          <a:p>
            <a:pPr lvl="1"/>
            <a:r>
              <a:rPr lang="nb-NO" sz="1400" dirty="0" err="1">
                <a:latin typeface="Calibri" panose="020F0502020204030204" pitchFamily="34" charset="0"/>
                <a:cs typeface="Calibri" panose="020F0502020204030204" pitchFamily="34" charset="0"/>
              </a:rPr>
              <a:t>Gbnr</a:t>
            </a:r>
            <a:r>
              <a:rPr lang="nb-NO" sz="1400" dirty="0">
                <a:latin typeface="Calibri" panose="020F0502020204030204" pitchFamily="34" charset="0"/>
                <a:cs typeface="Calibri" panose="020F0502020204030204" pitchFamily="34" charset="0"/>
              </a:rPr>
              <a:t> 12/23 – Navn på tiltaket (eks Enebolig) </a:t>
            </a:r>
            <a:br>
              <a:rPr lang="nb-NO" sz="1400" dirty="0">
                <a:latin typeface="Calibri" panose="020F0502020204030204" pitchFamily="34" charset="0"/>
                <a:cs typeface="Calibri" panose="020F0502020204030204" pitchFamily="34" charset="0"/>
              </a:rPr>
            </a:br>
            <a:r>
              <a:rPr lang="nb-NO" sz="1400" dirty="0">
                <a:latin typeface="Calibri" panose="020F0502020204030204" pitchFamily="34" charset="0"/>
                <a:cs typeface="Calibri" panose="020F0502020204030204" pitchFamily="34" charset="0"/>
              </a:rPr>
              <a:t>Tiltakshaver på tittellinje 2</a:t>
            </a:r>
          </a:p>
          <a:p>
            <a:pPr lvl="2"/>
            <a:r>
              <a:rPr lang="nb-NO" sz="1000" dirty="0">
                <a:latin typeface="Calibri" panose="020F0502020204030204" pitchFamily="34" charset="0"/>
                <a:cs typeface="Calibri" panose="020F0502020204030204" pitchFamily="34" charset="0"/>
              </a:rPr>
              <a:t>Grunnen </a:t>
            </a:r>
            <a:r>
              <a:rPr lang="nb-NO" sz="1000" dirty="0" err="1">
                <a:latin typeface="Calibri" panose="020F0502020204030204" pitchFamily="34" charset="0"/>
                <a:cs typeface="Calibri" panose="020F0502020204030204" pitchFamily="34" charset="0"/>
              </a:rPr>
              <a:t>itl</a:t>
            </a:r>
            <a:r>
              <a:rPr lang="nb-NO" sz="1000" dirty="0">
                <a:latin typeface="Calibri" panose="020F0502020204030204" pitchFamily="34" charset="0"/>
                <a:cs typeface="Calibri" panose="020F0502020204030204" pitchFamily="34" charset="0"/>
              </a:rPr>
              <a:t> GBNR først er at om 30-40 år er det ingen som vet hvem tiltakshaver var, men </a:t>
            </a:r>
            <a:r>
              <a:rPr lang="nb-NO" sz="1000" dirty="0" err="1">
                <a:latin typeface="Calibri" panose="020F0502020204030204" pitchFamily="34" charset="0"/>
                <a:cs typeface="Calibri" panose="020F0502020204030204" pitchFamily="34" charset="0"/>
              </a:rPr>
              <a:t>gbnr</a:t>
            </a:r>
            <a:r>
              <a:rPr lang="nb-NO" sz="1000" dirty="0">
                <a:latin typeface="Calibri" panose="020F0502020204030204" pitchFamily="34" charset="0"/>
                <a:cs typeface="Calibri" panose="020F0502020204030204" pitchFamily="34" charset="0"/>
              </a:rPr>
              <a:t> er likt</a:t>
            </a:r>
          </a:p>
          <a:p>
            <a:pPr lvl="1"/>
            <a:r>
              <a:rPr lang="nb-NO" sz="1400" dirty="0">
                <a:latin typeface="Calibri" panose="020F0502020204030204" pitchFamily="34" charset="0"/>
                <a:cs typeface="Calibri" panose="020F0502020204030204" pitchFamily="34" charset="0"/>
              </a:rPr>
              <a:t>Gårds- og bruksnummer og Fagklassekode (FA) L42 oppføres i klassering/arkivkode slik at disse er søkbare</a:t>
            </a:r>
          </a:p>
          <a:p>
            <a:pPr lvl="1"/>
            <a:endParaRPr lang="nb-NO" sz="1400" dirty="0">
              <a:latin typeface="Calibri" panose="020F0502020204030204" pitchFamily="34" charset="0"/>
              <a:cs typeface="Calibri" panose="020F0502020204030204" pitchFamily="34" charset="0"/>
            </a:endParaRPr>
          </a:p>
          <a:p>
            <a:r>
              <a:rPr lang="nb-NO" sz="1800" dirty="0">
                <a:latin typeface="Calibri" panose="020F0502020204030204" pitchFamily="34" charset="0"/>
                <a:cs typeface="Calibri" panose="020F0502020204030204" pitchFamily="34" charset="0"/>
              </a:rPr>
              <a:t>For saker som omfatter flere gårds- og bruksnummer:</a:t>
            </a:r>
          </a:p>
          <a:p>
            <a:pPr lvl="1"/>
            <a:r>
              <a:rPr lang="nb-NO" sz="1400" dirty="0" err="1">
                <a:latin typeface="Calibri" panose="020F0502020204030204" pitchFamily="34" charset="0"/>
                <a:cs typeface="Calibri" panose="020F0502020204030204" pitchFamily="34" charset="0"/>
              </a:rPr>
              <a:t>Gbnr</a:t>
            </a:r>
            <a:r>
              <a:rPr lang="nb-NO" sz="1400" dirty="0">
                <a:latin typeface="Calibri" panose="020F0502020204030204" pitchFamily="34" charset="0"/>
                <a:cs typeface="Calibri" panose="020F0502020204030204" pitchFamily="34" charset="0"/>
              </a:rPr>
              <a:t>. 12/23 m fl – Deling/rekvisisjon av oppmålingsforretning</a:t>
            </a:r>
          </a:p>
          <a:p>
            <a:pPr lvl="1"/>
            <a:r>
              <a:rPr lang="nb-NO" sz="1400" dirty="0">
                <a:latin typeface="Calibri" panose="020F0502020204030204" pitchFamily="34" charset="0"/>
                <a:cs typeface="Calibri" panose="020F0502020204030204" pitchFamily="34" charset="0"/>
              </a:rPr>
              <a:t>Øvrige gårds- og bruksnummer og Fagklassekode (FA) L33 oppføres i klassering/arkivkode slik at disse er søkbare</a:t>
            </a:r>
          </a:p>
          <a:p>
            <a:pPr marL="0" indent="0">
              <a:buNone/>
            </a:pPr>
            <a:endParaRPr lang="nb-NO" sz="1800" dirty="0">
              <a:latin typeface="Calibri" panose="020F0502020204030204" pitchFamily="34" charset="0"/>
              <a:cs typeface="Calibri" panose="020F0502020204030204" pitchFamily="34" charset="0"/>
            </a:endParaRPr>
          </a:p>
          <a:p>
            <a:pPr marL="0" indent="0">
              <a:buNone/>
            </a:pPr>
            <a:endParaRPr lang="nb-NO"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77955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B12B7AA4-FF94-75D3-E136-E712B178B232}"/>
              </a:ext>
            </a:extLst>
          </p:cNvPr>
          <p:cNvSpPr>
            <a:spLocks noGrp="1"/>
          </p:cNvSpPr>
          <p:nvPr>
            <p:ph type="body" sz="quarter" idx="10"/>
          </p:nvPr>
        </p:nvSpPr>
        <p:spPr/>
        <p:txBody>
          <a:bodyPr/>
          <a:lstStyle/>
          <a:p>
            <a:r>
              <a:rPr lang="nb-NO" sz="2400" dirty="0">
                <a:latin typeface="Calibri" panose="020F0502020204030204" pitchFamily="34" charset="0"/>
                <a:ea typeface="Calibri" panose="020F0502020204030204" pitchFamily="34" charset="0"/>
                <a:cs typeface="Calibri" panose="020F0502020204030204" pitchFamily="34" charset="0"/>
              </a:rPr>
              <a:t>Ved store prosjekter som går over flere år er det viktig at sakstittel endres underveis.</a:t>
            </a:r>
          </a:p>
          <a:p>
            <a:endParaRPr lang="nb-NO" sz="2400" dirty="0">
              <a:latin typeface="Calibri" panose="020F0502020204030204" pitchFamily="34" charset="0"/>
              <a:ea typeface="Calibri" panose="020F0502020204030204" pitchFamily="34" charset="0"/>
              <a:cs typeface="Calibri" panose="020F0502020204030204" pitchFamily="34" charset="0"/>
            </a:endParaRPr>
          </a:p>
          <a:p>
            <a:r>
              <a:rPr lang="nb-NO" sz="2400" dirty="0">
                <a:latin typeface="Calibri" panose="020F0502020204030204" pitchFamily="34" charset="0"/>
                <a:ea typeface="Calibri" panose="020F0502020204030204" pitchFamily="34" charset="0"/>
                <a:cs typeface="Calibri" panose="020F0502020204030204" pitchFamily="34" charset="0"/>
              </a:rPr>
              <a:t>Eks: Nytt helse hus</a:t>
            </a:r>
          </a:p>
          <a:p>
            <a:pPr lvl="1"/>
            <a:r>
              <a:rPr lang="nb-NO" sz="2400" dirty="0">
                <a:latin typeface="Calibri" panose="020F0502020204030204" pitchFamily="34" charset="0"/>
                <a:ea typeface="Calibri" panose="020F0502020204030204" pitchFamily="34" charset="0"/>
                <a:cs typeface="Calibri" panose="020F0502020204030204" pitchFamily="34" charset="0"/>
              </a:rPr>
              <a:t>Per i dag heter det Gravdal sykehjem</a:t>
            </a:r>
          </a:p>
          <a:p>
            <a:pPr lvl="1"/>
            <a:r>
              <a:rPr lang="nb-NO" sz="2400" dirty="0">
                <a:latin typeface="Calibri" panose="020F0502020204030204" pitchFamily="34" charset="0"/>
                <a:ea typeface="Calibri" panose="020F0502020204030204" pitchFamily="34" charset="0"/>
                <a:cs typeface="Calibri" panose="020F0502020204030204" pitchFamily="34" charset="0"/>
              </a:rPr>
              <a:t>Når det er ferdig heter det Vestvågøy helsehus</a:t>
            </a:r>
          </a:p>
          <a:p>
            <a:pPr lvl="1"/>
            <a:endParaRPr lang="nb-NO" sz="2400" dirty="0">
              <a:latin typeface="Calibri" panose="020F0502020204030204" pitchFamily="34" charset="0"/>
              <a:ea typeface="Calibri" panose="020F0502020204030204" pitchFamily="34" charset="0"/>
              <a:cs typeface="Calibri" panose="020F0502020204030204" pitchFamily="34" charset="0"/>
            </a:endParaRPr>
          </a:p>
          <a:p>
            <a:pPr marL="457200" lvl="1" indent="0">
              <a:buNone/>
            </a:pPr>
            <a:r>
              <a:rPr lang="nb-NO" sz="2400" dirty="0">
                <a:latin typeface="Calibri" panose="020F0502020204030204" pitchFamily="34" charset="0"/>
                <a:ea typeface="Calibri" panose="020F0502020204030204" pitchFamily="34" charset="0"/>
                <a:cs typeface="Calibri" panose="020F0502020204030204" pitchFamily="34" charset="0"/>
              </a:rPr>
              <a:t>Viktig at tittel blir endret, gammel tittel kan settes i tittellinje 2.</a:t>
            </a:r>
          </a:p>
        </p:txBody>
      </p:sp>
    </p:spTree>
    <p:extLst>
      <p:ext uri="{BB962C8B-B14F-4D97-AF65-F5344CB8AC3E}">
        <p14:creationId xmlns:p14="http://schemas.microsoft.com/office/powerpoint/2010/main" val="32395658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16D169A-0A28-44F9-97F2-160157D4E0E5}"/>
              </a:ext>
            </a:extLst>
          </p:cNvPr>
          <p:cNvSpPr>
            <a:spLocks noGrp="1"/>
          </p:cNvSpPr>
          <p:nvPr>
            <p:ph type="title"/>
          </p:nvPr>
        </p:nvSpPr>
        <p:spPr/>
        <p:txBody>
          <a:bodyPr/>
          <a:lstStyle/>
          <a:p>
            <a:r>
              <a:rPr lang="nb-NO" sz="2400" dirty="0">
                <a:latin typeface="Calibri" panose="020F0502020204030204" pitchFamily="34" charset="0"/>
                <a:cs typeface="Calibri" panose="020F0502020204030204" pitchFamily="34" charset="0"/>
              </a:rPr>
              <a:t>Journalposttittel</a:t>
            </a:r>
            <a:br>
              <a:rPr lang="nb-NO" sz="2400" dirty="0">
                <a:latin typeface="Calibri" panose="020F0502020204030204" pitchFamily="34" charset="0"/>
                <a:cs typeface="Calibri" panose="020F0502020204030204" pitchFamily="34" charset="0"/>
              </a:rPr>
            </a:br>
            <a:r>
              <a:rPr lang="nb-NO" sz="1400" dirty="0">
                <a:latin typeface="Calibri" panose="020F0502020204030204" pitchFamily="34" charset="0"/>
                <a:cs typeface="Calibri" panose="020F0502020204030204" pitchFamily="34" charset="0"/>
              </a:rPr>
              <a:t>Tittelen skal være kortfattet, men likevel gi en dekkende beskrivelse eller et utdrag av innholdet.</a:t>
            </a:r>
            <a:br>
              <a:rPr lang="nb-NO" sz="1400" dirty="0">
                <a:latin typeface="Calibri" panose="020F0502020204030204" pitchFamily="34" charset="0"/>
                <a:cs typeface="Calibri" panose="020F0502020204030204" pitchFamily="34" charset="0"/>
              </a:rPr>
            </a:br>
            <a:r>
              <a:rPr lang="nb-NO" sz="1400" dirty="0">
                <a:latin typeface="Calibri" panose="020F0502020204030204" pitchFamily="34" charset="0"/>
                <a:cs typeface="Calibri" panose="020F0502020204030204" pitchFamily="34" charset="0"/>
              </a:rPr>
              <a:t>Det er lov å endre tittel hvis den som er oppgitt ikke gir mening.</a:t>
            </a:r>
          </a:p>
        </p:txBody>
      </p:sp>
      <p:sp>
        <p:nvSpPr>
          <p:cNvPr id="3" name="Plassholder for tekst 2">
            <a:extLst>
              <a:ext uri="{FF2B5EF4-FFF2-40B4-BE49-F238E27FC236}">
                <a16:creationId xmlns:a16="http://schemas.microsoft.com/office/drawing/2014/main" id="{8168EBB8-0A35-49FF-AE38-05FDA412B548}"/>
              </a:ext>
            </a:extLst>
          </p:cNvPr>
          <p:cNvSpPr>
            <a:spLocks noGrp="1"/>
          </p:cNvSpPr>
          <p:nvPr>
            <p:ph type="body" sz="quarter" idx="10"/>
          </p:nvPr>
        </p:nvSpPr>
        <p:spPr>
          <a:xfrm>
            <a:off x="467544" y="2636838"/>
            <a:ext cx="8102723" cy="3887787"/>
          </a:xfrm>
        </p:spPr>
        <p:txBody>
          <a:bodyPr/>
          <a:lstStyle/>
          <a:p>
            <a:pPr marL="0" indent="0">
              <a:buNone/>
            </a:pPr>
            <a:r>
              <a:rPr lang="nb-NO" sz="2000" dirty="0">
                <a:latin typeface="Calibri" panose="020F0502020204030204" pitchFamily="34" charset="0"/>
                <a:cs typeface="Calibri" panose="020F0502020204030204" pitchFamily="34" charset="0"/>
              </a:rPr>
              <a:t>Inngående journalposter</a:t>
            </a:r>
          </a:p>
          <a:p>
            <a:pPr lvl="1"/>
            <a:r>
              <a:rPr lang="nb-NO" sz="1400" dirty="0">
                <a:latin typeface="Calibri" panose="020F0502020204030204" pitchFamily="34" charset="0"/>
                <a:cs typeface="Calibri" panose="020F0502020204030204" pitchFamily="34" charset="0"/>
              </a:rPr>
              <a:t>Anmodning om opplysninger</a:t>
            </a:r>
            <a:br>
              <a:rPr lang="nb-NO" sz="1400" dirty="0">
                <a:latin typeface="Calibri" panose="020F0502020204030204" pitchFamily="34" charset="0"/>
                <a:cs typeface="Calibri" panose="020F0502020204030204" pitchFamily="34" charset="0"/>
              </a:rPr>
            </a:br>
            <a:r>
              <a:rPr lang="nb-NO" sz="1400" dirty="0">
                <a:latin typeface="Calibri" panose="020F0502020204030204" pitchFamily="34" charset="0"/>
                <a:cs typeface="Calibri" panose="020F0502020204030204" pitchFamily="34" charset="0"/>
              </a:rPr>
              <a:t>Navn på barnet skrives i tittellinje 2 – er unntatt offentlighet</a:t>
            </a:r>
          </a:p>
          <a:p>
            <a:pPr lvl="1"/>
            <a:r>
              <a:rPr lang="nb-NO" sz="1400" dirty="0" err="1">
                <a:latin typeface="Calibri" panose="020F0502020204030204" pitchFamily="34" charset="0"/>
                <a:cs typeface="Calibri" panose="020F0502020204030204" pitchFamily="34" charset="0"/>
              </a:rPr>
              <a:t>Gbnr</a:t>
            </a:r>
            <a:r>
              <a:rPr lang="nb-NO" sz="1400" dirty="0">
                <a:latin typeface="Calibri" panose="020F0502020204030204" pitchFamily="34" charset="0"/>
                <a:cs typeface="Calibri" panose="020F0502020204030204" pitchFamily="34" charset="0"/>
              </a:rPr>
              <a:t>  xx/xx – Søknad om tiltaket</a:t>
            </a:r>
          </a:p>
          <a:p>
            <a:pPr lvl="1"/>
            <a:r>
              <a:rPr lang="nb-NO" sz="1400" dirty="0">
                <a:latin typeface="Calibri" panose="020F0502020204030204" pitchFamily="34" charset="0"/>
                <a:cs typeface="Calibri" panose="020F0502020204030204" pitchFamily="34" charset="0"/>
              </a:rPr>
              <a:t>Tilskudd – tryggere skolevei</a:t>
            </a:r>
          </a:p>
          <a:p>
            <a:pPr marL="0" indent="0">
              <a:buNone/>
            </a:pPr>
            <a:r>
              <a:rPr lang="nb-NO" sz="2000" dirty="0">
                <a:latin typeface="Calibri" panose="020F0502020204030204" pitchFamily="34" charset="0"/>
                <a:cs typeface="Calibri" panose="020F0502020204030204" pitchFamily="34" charset="0"/>
              </a:rPr>
              <a:t>Utgående journalposter</a:t>
            </a:r>
          </a:p>
          <a:p>
            <a:pPr lvl="1"/>
            <a:r>
              <a:rPr lang="nb-NO" sz="1600" dirty="0">
                <a:latin typeface="Calibri" panose="020F0502020204030204" pitchFamily="34" charset="0"/>
                <a:cs typeface="Calibri" panose="020F0502020204030204" pitchFamily="34" charset="0"/>
              </a:rPr>
              <a:t>Svar på søknad om skjenkebevilling</a:t>
            </a:r>
          </a:p>
          <a:p>
            <a:pPr lvl="1"/>
            <a:r>
              <a:rPr lang="nb-NO" sz="1600" dirty="0" err="1">
                <a:latin typeface="Calibri" panose="020F0502020204030204" pitchFamily="34" charset="0"/>
                <a:cs typeface="Calibri" panose="020F0502020204030204" pitchFamily="34" charset="0"/>
              </a:rPr>
              <a:t>Gbnr</a:t>
            </a:r>
            <a:r>
              <a:rPr lang="nb-NO" sz="1600" dirty="0">
                <a:latin typeface="Calibri" panose="020F0502020204030204" pitchFamily="34" charset="0"/>
                <a:cs typeface="Calibri" panose="020F0502020204030204" pitchFamily="34" charset="0"/>
              </a:rPr>
              <a:t> xx/xx – Svar på søknad om tiltak </a:t>
            </a:r>
          </a:p>
          <a:p>
            <a:pPr lvl="1"/>
            <a:r>
              <a:rPr lang="nb-NO" sz="1600" dirty="0">
                <a:latin typeface="Calibri" panose="020F0502020204030204" pitchFamily="34" charset="0"/>
                <a:cs typeface="Calibri" panose="020F0502020204030204" pitchFamily="34" charset="0"/>
              </a:rPr>
              <a:t>Melding om vedtak ….</a:t>
            </a:r>
          </a:p>
          <a:p>
            <a:pPr marL="0" indent="0">
              <a:buNone/>
            </a:pPr>
            <a:r>
              <a:rPr lang="nb-NO" sz="2000" dirty="0">
                <a:latin typeface="Calibri" panose="020F0502020204030204" pitchFamily="34" charset="0"/>
                <a:cs typeface="Calibri" panose="020F0502020204030204" pitchFamily="34" charset="0"/>
              </a:rPr>
              <a:t>Vedlegg</a:t>
            </a:r>
          </a:p>
          <a:p>
            <a:pPr lvl="1"/>
            <a:r>
              <a:rPr lang="nb-NO" sz="1600" dirty="0">
                <a:latin typeface="Calibri" panose="020F0502020204030204" pitchFamily="34" charset="0"/>
                <a:cs typeface="Calibri" panose="020F0502020204030204" pitchFamily="34" charset="0"/>
              </a:rPr>
              <a:t>Eventuelle vedlegg navngis korrekt i henhold til innhold. Dersom det er flere enn ett vedlegg til en og samme journalpost skal disse ikke ha likelydende navn</a:t>
            </a:r>
          </a:p>
          <a:p>
            <a:pPr marL="0" indent="0">
              <a:buNone/>
            </a:pPr>
            <a:endParaRPr lang="nb-NO"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64785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16D169A-0A28-44F9-97F2-160157D4E0E5}"/>
              </a:ext>
            </a:extLst>
          </p:cNvPr>
          <p:cNvSpPr>
            <a:spLocks noGrp="1"/>
          </p:cNvSpPr>
          <p:nvPr>
            <p:ph type="title"/>
          </p:nvPr>
        </p:nvSpPr>
        <p:spPr/>
        <p:txBody>
          <a:bodyPr/>
          <a:lstStyle/>
          <a:p>
            <a:r>
              <a:rPr lang="nb-NO" sz="3600" dirty="0">
                <a:latin typeface="Calibri" panose="020F0502020204030204" pitchFamily="34" charset="0"/>
                <a:cs typeface="Calibri" panose="020F0502020204030204" pitchFamily="34" charset="0"/>
              </a:rPr>
              <a:t>Paragraf 1 - formål</a:t>
            </a:r>
          </a:p>
        </p:txBody>
      </p:sp>
      <p:sp>
        <p:nvSpPr>
          <p:cNvPr id="3" name="Plassholder for tekst 2">
            <a:extLst>
              <a:ext uri="{FF2B5EF4-FFF2-40B4-BE49-F238E27FC236}">
                <a16:creationId xmlns:a16="http://schemas.microsoft.com/office/drawing/2014/main" id="{8168EBB8-0A35-49FF-AE38-05FDA412B548}"/>
              </a:ext>
            </a:extLst>
          </p:cNvPr>
          <p:cNvSpPr>
            <a:spLocks noGrp="1"/>
          </p:cNvSpPr>
          <p:nvPr>
            <p:ph type="body" sz="quarter" idx="10"/>
          </p:nvPr>
        </p:nvSpPr>
        <p:spPr/>
        <p:txBody>
          <a:bodyPr/>
          <a:lstStyle/>
          <a:p>
            <a:r>
              <a:rPr lang="nb-NO" sz="2000" dirty="0">
                <a:latin typeface="Calibri" panose="020F0502020204030204" pitchFamily="34" charset="0"/>
                <a:cs typeface="Calibri" panose="020F0502020204030204" pitchFamily="34" charset="0"/>
              </a:rPr>
              <a:t>Åpen og gjennomsiktig forvaltning</a:t>
            </a:r>
          </a:p>
          <a:p>
            <a:r>
              <a:rPr lang="nb-NO" sz="2000" dirty="0">
                <a:solidFill>
                  <a:srgbClr val="FF0000"/>
                </a:solidFill>
                <a:latin typeface="Calibri" panose="020F0502020204030204" pitchFamily="34" charset="0"/>
                <a:cs typeface="Calibri" panose="020F0502020204030204" pitchFamily="34" charset="0"/>
              </a:rPr>
              <a:t>For å styrke informasjons- og ytringsfrihet</a:t>
            </a:r>
          </a:p>
          <a:p>
            <a:r>
              <a:rPr lang="nb-NO" sz="2000" dirty="0">
                <a:latin typeface="Calibri" panose="020F0502020204030204" pitchFamily="34" charset="0"/>
                <a:cs typeface="Calibri" panose="020F0502020204030204" pitchFamily="34" charset="0"/>
              </a:rPr>
              <a:t>For å sikre den demokratiske deltaking</a:t>
            </a:r>
          </a:p>
          <a:p>
            <a:r>
              <a:rPr lang="nb-NO" sz="2000" dirty="0">
                <a:solidFill>
                  <a:srgbClr val="FF0000"/>
                </a:solidFill>
                <a:latin typeface="Calibri" panose="020F0502020204030204" pitchFamily="34" charset="0"/>
                <a:cs typeface="Calibri" panose="020F0502020204030204" pitchFamily="34" charset="0"/>
              </a:rPr>
              <a:t>Styrke rettsikkerheten</a:t>
            </a:r>
          </a:p>
          <a:p>
            <a:r>
              <a:rPr lang="nb-NO" sz="2000" dirty="0">
                <a:latin typeface="Calibri" panose="020F0502020204030204" pitchFamily="34" charset="0"/>
                <a:cs typeface="Calibri" panose="020F0502020204030204" pitchFamily="34" charset="0"/>
              </a:rPr>
              <a:t>Styrke tilliten til det offentlige</a:t>
            </a:r>
          </a:p>
          <a:p>
            <a:r>
              <a:rPr lang="nb-NO" sz="2000" dirty="0">
                <a:solidFill>
                  <a:srgbClr val="FF0000"/>
                </a:solidFill>
                <a:latin typeface="Calibri" panose="020F0502020204030204" pitchFamily="34" charset="0"/>
                <a:cs typeface="Calibri" panose="020F0502020204030204" pitchFamily="34" charset="0"/>
              </a:rPr>
              <a:t>Gi muligheter for kontroll fra allmennheten</a:t>
            </a:r>
          </a:p>
          <a:p>
            <a:r>
              <a:rPr lang="nb-NO" sz="2000" dirty="0">
                <a:latin typeface="Calibri" panose="020F0502020204030204" pitchFamily="34" charset="0"/>
                <a:cs typeface="Calibri" panose="020F0502020204030204" pitchFamily="34" charset="0"/>
              </a:rPr>
              <a:t>Alle unntaksparagrafene må tolkes på bakgrunn av formålsparagrafens krav. </a:t>
            </a:r>
          </a:p>
          <a:p>
            <a:pPr lvl="1">
              <a:buFont typeface="Arial" panose="020B0604020202020204" pitchFamily="34" charset="0"/>
              <a:buChar char="•"/>
            </a:pPr>
            <a:endParaRPr lang="nb-NO" dirty="0">
              <a:latin typeface="Calibri" panose="020F0502020204030204" pitchFamily="34" charset="0"/>
              <a:cs typeface="Calibri" panose="020F0502020204030204" pitchFamily="34" charset="0"/>
            </a:endParaRPr>
          </a:p>
          <a:p>
            <a:pPr lvl="1"/>
            <a:endParaRPr lang="nb-NO" sz="1200" dirty="0"/>
          </a:p>
          <a:p>
            <a:pPr marL="457200" lvl="1" indent="0">
              <a:buNone/>
            </a:pPr>
            <a:endParaRPr lang="nb-NO" sz="1200" dirty="0"/>
          </a:p>
        </p:txBody>
      </p:sp>
    </p:spTree>
    <p:extLst>
      <p:ext uri="{BB962C8B-B14F-4D97-AF65-F5344CB8AC3E}">
        <p14:creationId xmlns:p14="http://schemas.microsoft.com/office/powerpoint/2010/main" val="41633707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16D169A-0A28-44F9-97F2-160157D4E0E5}"/>
              </a:ext>
            </a:extLst>
          </p:cNvPr>
          <p:cNvSpPr>
            <a:spLocks noGrp="1"/>
          </p:cNvSpPr>
          <p:nvPr>
            <p:ph type="title"/>
          </p:nvPr>
        </p:nvSpPr>
        <p:spPr/>
        <p:txBody>
          <a:bodyPr/>
          <a:lstStyle/>
          <a:p>
            <a:r>
              <a:rPr lang="nb-NO" sz="2400" dirty="0">
                <a:latin typeface="Calibri" panose="020F0502020204030204" pitchFamily="34" charset="0"/>
                <a:cs typeface="Calibri" panose="020F0502020204030204" pitchFamily="34" charset="0"/>
              </a:rPr>
              <a:t>Navn på avsender/mottaker</a:t>
            </a:r>
            <a:br>
              <a:rPr lang="nb-NO" sz="2400" dirty="0">
                <a:latin typeface="Calibri" panose="020F0502020204030204" pitchFamily="34" charset="0"/>
                <a:cs typeface="Calibri" panose="020F0502020204030204" pitchFamily="34" charset="0"/>
              </a:rPr>
            </a:br>
            <a:endParaRPr lang="nb-NO" sz="1400" dirty="0">
              <a:latin typeface="Calibri" panose="020F0502020204030204" pitchFamily="34" charset="0"/>
              <a:cs typeface="Calibri" panose="020F0502020204030204" pitchFamily="34" charset="0"/>
            </a:endParaRPr>
          </a:p>
        </p:txBody>
      </p:sp>
      <p:sp>
        <p:nvSpPr>
          <p:cNvPr id="3" name="Plassholder for tekst 2">
            <a:extLst>
              <a:ext uri="{FF2B5EF4-FFF2-40B4-BE49-F238E27FC236}">
                <a16:creationId xmlns:a16="http://schemas.microsoft.com/office/drawing/2014/main" id="{8168EBB8-0A35-49FF-AE38-05FDA412B548}"/>
              </a:ext>
            </a:extLst>
          </p:cNvPr>
          <p:cNvSpPr>
            <a:spLocks noGrp="1"/>
          </p:cNvSpPr>
          <p:nvPr>
            <p:ph type="body" sz="quarter" idx="10"/>
          </p:nvPr>
        </p:nvSpPr>
        <p:spPr/>
        <p:txBody>
          <a:bodyPr/>
          <a:lstStyle/>
          <a:p>
            <a:pPr marL="0" indent="0">
              <a:buNone/>
            </a:pPr>
            <a:endParaRPr lang="nb-NO" sz="1800" dirty="0">
              <a:latin typeface="Calibri" panose="020F0502020204030204" pitchFamily="34" charset="0"/>
              <a:cs typeface="Calibri" panose="020F0502020204030204" pitchFamily="34" charset="0"/>
            </a:endParaRPr>
          </a:p>
          <a:p>
            <a:r>
              <a:rPr lang="nb-NO" sz="1800" b="1" dirty="0">
                <a:latin typeface="Calibri" panose="020F0502020204030204" pitchFamily="34" charset="0"/>
                <a:cs typeface="Calibri" panose="020F0502020204030204" pitchFamily="34" charset="0"/>
              </a:rPr>
              <a:t>Bedrifter/virksomheter</a:t>
            </a:r>
          </a:p>
          <a:p>
            <a:pPr lvl="1"/>
            <a:r>
              <a:rPr lang="nb-NO" sz="1400" dirty="0">
                <a:latin typeface="Calibri" panose="020F0502020204030204" pitchFamily="34" charset="0"/>
                <a:cs typeface="Calibri" panose="020F0502020204030204" pitchFamily="34" charset="0"/>
              </a:rPr>
              <a:t>Virksomhetene skrives med fulle navn eventuelt AS, ASA og lignende til slutt</a:t>
            </a:r>
          </a:p>
          <a:p>
            <a:pPr lvl="1"/>
            <a:endParaRPr lang="nb-NO" sz="1400" dirty="0">
              <a:latin typeface="Calibri" panose="020F0502020204030204" pitchFamily="34" charset="0"/>
              <a:cs typeface="Calibri" panose="020F0502020204030204" pitchFamily="34" charset="0"/>
            </a:endParaRPr>
          </a:p>
          <a:p>
            <a:pPr lvl="1"/>
            <a:r>
              <a:rPr lang="nb-NO" sz="1400" dirty="0">
                <a:latin typeface="Calibri" panose="020F0502020204030204" pitchFamily="34" charset="0"/>
                <a:cs typeface="Calibri" panose="020F0502020204030204" pitchFamily="34" charset="0"/>
              </a:rPr>
              <a:t>Navnet skrives med stor forbokstav – Statsforvalteren i Innlandet</a:t>
            </a:r>
          </a:p>
          <a:p>
            <a:pPr lvl="1"/>
            <a:endParaRPr lang="nb-NO" sz="1400" dirty="0">
              <a:latin typeface="Calibri" panose="020F0502020204030204" pitchFamily="34" charset="0"/>
              <a:cs typeface="Calibri" panose="020F0502020204030204" pitchFamily="34" charset="0"/>
            </a:endParaRPr>
          </a:p>
          <a:p>
            <a:pPr lvl="1"/>
            <a:r>
              <a:rPr lang="nb-NO" sz="1400" dirty="0">
                <a:latin typeface="Calibri" panose="020F0502020204030204" pitchFamily="34" charset="0"/>
                <a:cs typeface="Calibri" panose="020F0502020204030204" pitchFamily="34" charset="0"/>
              </a:rPr>
              <a:t>Navn skal skrives og forkortes slik virksomheten selv gjør</a:t>
            </a:r>
          </a:p>
          <a:p>
            <a:pPr lvl="1"/>
            <a:endParaRPr lang="nb-NO" sz="1400" dirty="0">
              <a:latin typeface="Calibri" panose="020F0502020204030204" pitchFamily="34" charset="0"/>
              <a:cs typeface="Calibri" panose="020F0502020204030204" pitchFamily="34" charset="0"/>
            </a:endParaRPr>
          </a:p>
          <a:p>
            <a:pPr lvl="1"/>
            <a:r>
              <a:rPr lang="nb-NO" sz="1400" dirty="0">
                <a:latin typeface="Calibri" panose="020F0502020204030204" pitchFamily="34" charset="0"/>
                <a:cs typeface="Calibri" panose="020F0502020204030204" pitchFamily="34" charset="0"/>
              </a:rPr>
              <a:t>Bruk aldri et personlig navn når avsender er et offentlig organ eller bedrift </a:t>
            </a:r>
          </a:p>
          <a:p>
            <a:pPr lvl="2"/>
            <a:r>
              <a:rPr lang="nb-NO" sz="1000" dirty="0">
                <a:latin typeface="Calibri" panose="020F0502020204030204" pitchFamily="34" charset="0"/>
                <a:cs typeface="Calibri" panose="020F0502020204030204" pitchFamily="34" charset="0"/>
              </a:rPr>
              <a:t>Gjenfinning, lettere å søke på bedrift enn personnavn	</a:t>
            </a:r>
          </a:p>
          <a:p>
            <a:pPr marL="0" indent="0">
              <a:buNone/>
            </a:pPr>
            <a:br>
              <a:rPr lang="nb-NO" sz="1800" dirty="0">
                <a:latin typeface="Calibri" panose="020F0502020204030204" pitchFamily="34" charset="0"/>
                <a:cs typeface="Calibri" panose="020F0502020204030204" pitchFamily="34" charset="0"/>
              </a:rPr>
            </a:br>
            <a:endParaRPr lang="nb-NO"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691856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16D169A-0A28-44F9-97F2-160157D4E0E5}"/>
              </a:ext>
            </a:extLst>
          </p:cNvPr>
          <p:cNvSpPr>
            <a:spLocks noGrp="1"/>
          </p:cNvSpPr>
          <p:nvPr>
            <p:ph type="title"/>
          </p:nvPr>
        </p:nvSpPr>
        <p:spPr/>
        <p:txBody>
          <a:bodyPr/>
          <a:lstStyle/>
          <a:p>
            <a:r>
              <a:rPr lang="nb-NO" sz="2400" dirty="0">
                <a:latin typeface="Calibri" panose="020F0502020204030204" pitchFamily="34" charset="0"/>
                <a:cs typeface="Calibri" panose="020F0502020204030204" pitchFamily="34" charset="0"/>
              </a:rPr>
              <a:t>Navn på avsender/mottaker</a:t>
            </a:r>
            <a:br>
              <a:rPr lang="nb-NO" sz="2400" dirty="0">
                <a:latin typeface="Calibri" panose="020F0502020204030204" pitchFamily="34" charset="0"/>
                <a:cs typeface="Calibri" panose="020F0502020204030204" pitchFamily="34" charset="0"/>
              </a:rPr>
            </a:br>
            <a:endParaRPr lang="nb-NO" sz="1400" dirty="0">
              <a:latin typeface="Calibri" panose="020F0502020204030204" pitchFamily="34" charset="0"/>
              <a:cs typeface="Calibri" panose="020F0502020204030204" pitchFamily="34" charset="0"/>
            </a:endParaRPr>
          </a:p>
        </p:txBody>
      </p:sp>
      <p:sp>
        <p:nvSpPr>
          <p:cNvPr id="3" name="Plassholder for tekst 2">
            <a:extLst>
              <a:ext uri="{FF2B5EF4-FFF2-40B4-BE49-F238E27FC236}">
                <a16:creationId xmlns:a16="http://schemas.microsoft.com/office/drawing/2014/main" id="{8168EBB8-0A35-49FF-AE38-05FDA412B548}"/>
              </a:ext>
            </a:extLst>
          </p:cNvPr>
          <p:cNvSpPr>
            <a:spLocks noGrp="1"/>
          </p:cNvSpPr>
          <p:nvPr>
            <p:ph type="body" sz="quarter" idx="10"/>
          </p:nvPr>
        </p:nvSpPr>
        <p:spPr/>
        <p:txBody>
          <a:bodyPr/>
          <a:lstStyle/>
          <a:p>
            <a:pPr marL="0" indent="0">
              <a:buNone/>
            </a:pPr>
            <a:endParaRPr lang="nb-NO" sz="1800" dirty="0">
              <a:latin typeface="Calibri" panose="020F0502020204030204" pitchFamily="34" charset="0"/>
              <a:cs typeface="Calibri" panose="020F0502020204030204" pitchFamily="34" charset="0"/>
            </a:endParaRPr>
          </a:p>
          <a:p>
            <a:r>
              <a:rPr lang="nb-NO" sz="1800" b="1" dirty="0">
                <a:latin typeface="Calibri" panose="020F0502020204030204" pitchFamily="34" charset="0"/>
                <a:cs typeface="Calibri" panose="020F0502020204030204" pitchFamily="34" charset="0"/>
              </a:rPr>
              <a:t>Privatpersoner</a:t>
            </a:r>
          </a:p>
          <a:p>
            <a:pPr lvl="1"/>
            <a:r>
              <a:rPr lang="nb-NO" sz="1400" dirty="0">
                <a:latin typeface="Calibri" panose="020F0502020204030204" pitchFamily="34" charset="0"/>
                <a:cs typeface="Calibri" panose="020F0502020204030204" pitchFamily="34" charset="0"/>
              </a:rPr>
              <a:t>Personnavn skrives i formen fornavn etternavn</a:t>
            </a:r>
          </a:p>
          <a:p>
            <a:pPr lvl="1"/>
            <a:endParaRPr lang="nb-NO" sz="1400" dirty="0">
              <a:latin typeface="Calibri" panose="020F0502020204030204" pitchFamily="34" charset="0"/>
              <a:cs typeface="Calibri" panose="020F0502020204030204" pitchFamily="34" charset="0"/>
            </a:endParaRPr>
          </a:p>
          <a:p>
            <a:pPr lvl="1"/>
            <a:r>
              <a:rPr lang="nb-NO" sz="1400" dirty="0">
                <a:latin typeface="Calibri" panose="020F0502020204030204" pitchFamily="34" charset="0"/>
                <a:cs typeface="Calibri" panose="020F0502020204030204" pitchFamily="34" charset="0"/>
              </a:rPr>
              <a:t>E- postadresser </a:t>
            </a:r>
            <a:r>
              <a:rPr lang="nb-NO" sz="1400" dirty="0">
                <a:solidFill>
                  <a:srgbClr val="FF0000"/>
                </a:solidFill>
                <a:latin typeface="Calibri" panose="020F0502020204030204" pitchFamily="34" charset="0"/>
                <a:cs typeface="Calibri" panose="020F0502020204030204" pitchFamily="34" charset="0"/>
              </a:rPr>
              <a:t>skal</a:t>
            </a:r>
            <a:r>
              <a:rPr lang="nb-NO" sz="1400" dirty="0">
                <a:latin typeface="Calibri" panose="020F0502020204030204" pitchFamily="34" charset="0"/>
                <a:cs typeface="Calibri" panose="020F0502020204030204" pitchFamily="34" charset="0"/>
              </a:rPr>
              <a:t> endres til navnet på mottaker/avsender</a:t>
            </a:r>
          </a:p>
          <a:p>
            <a:pPr lvl="1"/>
            <a:endParaRPr lang="nb-NO" sz="1400" dirty="0">
              <a:latin typeface="Calibri" panose="020F0502020204030204" pitchFamily="34" charset="0"/>
              <a:cs typeface="Calibri" panose="020F0502020204030204" pitchFamily="34" charset="0"/>
            </a:endParaRPr>
          </a:p>
          <a:p>
            <a:pPr lvl="1"/>
            <a:r>
              <a:rPr lang="nb-NO" sz="1400" dirty="0">
                <a:latin typeface="Calibri" panose="020F0502020204030204" pitchFamily="34" charset="0"/>
                <a:cs typeface="Calibri" panose="020F0502020204030204" pitchFamily="34" charset="0"/>
              </a:rPr>
              <a:t>Anonym avsender registreres som NN</a:t>
            </a:r>
          </a:p>
          <a:p>
            <a:pPr lvl="1"/>
            <a:endParaRPr lang="nb-NO" sz="1400" dirty="0">
              <a:latin typeface="Calibri" panose="020F0502020204030204" pitchFamily="34" charset="0"/>
              <a:cs typeface="Calibri" panose="020F0502020204030204" pitchFamily="34" charset="0"/>
            </a:endParaRPr>
          </a:p>
          <a:p>
            <a:pPr lvl="1"/>
            <a:endParaRPr lang="nb-NO" sz="1400" dirty="0">
              <a:latin typeface="Calibri" panose="020F0502020204030204" pitchFamily="34" charset="0"/>
              <a:cs typeface="Calibri" panose="020F0502020204030204" pitchFamily="34" charset="0"/>
            </a:endParaRPr>
          </a:p>
          <a:p>
            <a:pPr lvl="1"/>
            <a:endParaRPr lang="nb-NO"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50479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16D169A-0A28-44F9-97F2-160157D4E0E5}"/>
              </a:ext>
            </a:extLst>
          </p:cNvPr>
          <p:cNvSpPr>
            <a:spLocks noGrp="1"/>
          </p:cNvSpPr>
          <p:nvPr>
            <p:ph type="title"/>
          </p:nvPr>
        </p:nvSpPr>
        <p:spPr/>
        <p:txBody>
          <a:bodyPr/>
          <a:lstStyle/>
          <a:p>
            <a:r>
              <a:rPr lang="nb-NO" sz="2400" dirty="0">
                <a:latin typeface="Calibri" panose="020F0502020204030204" pitchFamily="34" charset="0"/>
                <a:cs typeface="Calibri" panose="020F0502020204030204" pitchFamily="34" charset="0"/>
              </a:rPr>
              <a:t>Adresser – utgående dokumenter</a:t>
            </a:r>
            <a:br>
              <a:rPr lang="nb-NO" sz="2400" dirty="0">
                <a:latin typeface="Calibri" panose="020F0502020204030204" pitchFamily="34" charset="0"/>
                <a:cs typeface="Calibri" panose="020F0502020204030204" pitchFamily="34" charset="0"/>
              </a:rPr>
            </a:br>
            <a:endParaRPr lang="nb-NO" sz="1400" dirty="0">
              <a:latin typeface="Calibri" panose="020F0502020204030204" pitchFamily="34" charset="0"/>
              <a:cs typeface="Calibri" panose="020F0502020204030204" pitchFamily="34" charset="0"/>
            </a:endParaRPr>
          </a:p>
        </p:txBody>
      </p:sp>
      <p:sp>
        <p:nvSpPr>
          <p:cNvPr id="3" name="Plassholder for tekst 2">
            <a:extLst>
              <a:ext uri="{FF2B5EF4-FFF2-40B4-BE49-F238E27FC236}">
                <a16:creationId xmlns:a16="http://schemas.microsoft.com/office/drawing/2014/main" id="{8168EBB8-0A35-49FF-AE38-05FDA412B548}"/>
              </a:ext>
            </a:extLst>
          </p:cNvPr>
          <p:cNvSpPr>
            <a:spLocks noGrp="1"/>
          </p:cNvSpPr>
          <p:nvPr>
            <p:ph type="body" sz="quarter" idx="10"/>
          </p:nvPr>
        </p:nvSpPr>
        <p:spPr/>
        <p:txBody>
          <a:bodyPr/>
          <a:lstStyle/>
          <a:p>
            <a:pPr marL="0" indent="0">
              <a:buNone/>
            </a:pPr>
            <a:endParaRPr lang="nb-NO" sz="1800" dirty="0">
              <a:latin typeface="Calibri" panose="020F0502020204030204" pitchFamily="34" charset="0"/>
              <a:cs typeface="Calibri" panose="020F0502020204030204" pitchFamily="34" charset="0"/>
            </a:endParaRPr>
          </a:p>
          <a:p>
            <a:pPr lvl="1"/>
            <a:r>
              <a:rPr lang="nb-NO" sz="1800" dirty="0">
                <a:latin typeface="Calibri" panose="020F0502020204030204" pitchFamily="34" charset="0"/>
                <a:cs typeface="Calibri" panose="020F0502020204030204" pitchFamily="34" charset="0"/>
              </a:rPr>
              <a:t>Adresser hentes alltid fra folkeregisteret eller enhetsregisteret i Brønnøysund</a:t>
            </a:r>
          </a:p>
          <a:p>
            <a:pPr lvl="1"/>
            <a:endParaRPr lang="nb-NO" sz="1800" dirty="0">
              <a:latin typeface="Calibri" panose="020F0502020204030204" pitchFamily="34" charset="0"/>
              <a:cs typeface="Calibri" panose="020F0502020204030204" pitchFamily="34" charset="0"/>
            </a:endParaRPr>
          </a:p>
          <a:p>
            <a:pPr lvl="1"/>
            <a:r>
              <a:rPr lang="nb-NO" sz="1800" dirty="0">
                <a:latin typeface="Calibri" panose="020F0502020204030204" pitchFamily="34" charset="0"/>
                <a:cs typeface="Calibri" panose="020F0502020204030204" pitchFamily="34" charset="0"/>
              </a:rPr>
              <a:t>Interne adresser til websakbrukere hentes fra identietsregisteret i adresseboka i WebSak</a:t>
            </a:r>
          </a:p>
        </p:txBody>
      </p:sp>
    </p:spTree>
    <p:extLst>
      <p:ext uri="{BB962C8B-B14F-4D97-AF65-F5344CB8AC3E}">
        <p14:creationId xmlns:p14="http://schemas.microsoft.com/office/powerpoint/2010/main" val="24894386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16D169A-0A28-44F9-97F2-160157D4E0E5}"/>
              </a:ext>
            </a:extLst>
          </p:cNvPr>
          <p:cNvSpPr>
            <a:spLocks noGrp="1"/>
          </p:cNvSpPr>
          <p:nvPr>
            <p:ph type="title"/>
          </p:nvPr>
        </p:nvSpPr>
        <p:spPr/>
        <p:txBody>
          <a:bodyPr/>
          <a:lstStyle/>
          <a:p>
            <a:r>
              <a:rPr lang="nb-NO" sz="3600" dirty="0">
                <a:latin typeface="Calibri" panose="020F0502020204030204" pitchFamily="34" charset="0"/>
                <a:ea typeface="Calibri" panose="020F0502020204030204" pitchFamily="34" charset="0"/>
                <a:cs typeface="Calibri" panose="020F0502020204030204" pitchFamily="34" charset="0"/>
              </a:rPr>
              <a:t>Taushetsplikt </a:t>
            </a:r>
            <a:r>
              <a:rPr lang="nb-NO" sz="2400" dirty="0">
                <a:latin typeface="Calibri" panose="020F0502020204030204" pitchFamily="34" charset="0"/>
                <a:ea typeface="Calibri" panose="020F0502020204030204" pitchFamily="34" charset="0"/>
                <a:cs typeface="Calibri" panose="020F0502020204030204" pitchFamily="34" charset="0"/>
              </a:rPr>
              <a:t>Paragraf 13 </a:t>
            </a:r>
          </a:p>
        </p:txBody>
      </p:sp>
      <p:sp>
        <p:nvSpPr>
          <p:cNvPr id="3" name="Plassholder for tekst 2">
            <a:extLst>
              <a:ext uri="{FF2B5EF4-FFF2-40B4-BE49-F238E27FC236}">
                <a16:creationId xmlns:a16="http://schemas.microsoft.com/office/drawing/2014/main" id="{8168EBB8-0A35-49FF-AE38-05FDA412B548}"/>
              </a:ext>
            </a:extLst>
          </p:cNvPr>
          <p:cNvSpPr>
            <a:spLocks noGrp="1"/>
          </p:cNvSpPr>
          <p:nvPr>
            <p:ph type="body" sz="quarter" idx="10"/>
          </p:nvPr>
        </p:nvSpPr>
        <p:spPr/>
        <p:txBody>
          <a:bodyPr/>
          <a:lstStyle/>
          <a:p>
            <a:r>
              <a:rPr lang="nn-NO" sz="1400" i="1" dirty="0">
                <a:latin typeface="Calibri" panose="020F0502020204030204" pitchFamily="34" charset="0"/>
                <a:ea typeface="Calibri" panose="020F0502020204030204" pitchFamily="34" charset="0"/>
                <a:cs typeface="Calibri" panose="020F0502020204030204" pitchFamily="34" charset="0"/>
              </a:rPr>
              <a:t>Opplysningar som er underlagde teieplikt i lov eller i medhald av lov</a:t>
            </a:r>
            <a:r>
              <a:rPr lang="nn-NO" sz="1400" i="1" u="sng" dirty="0">
                <a:solidFill>
                  <a:srgbClr val="FF0000"/>
                </a:solidFill>
                <a:latin typeface="Calibri" panose="020F0502020204030204" pitchFamily="34" charset="0"/>
                <a:ea typeface="Calibri" panose="020F0502020204030204" pitchFamily="34" charset="0"/>
                <a:cs typeface="Calibri" panose="020F0502020204030204" pitchFamily="34" charset="0"/>
              </a:rPr>
              <a:t>, er unnatekne </a:t>
            </a:r>
            <a:r>
              <a:rPr lang="nn-NO" sz="1400" i="1" dirty="0">
                <a:latin typeface="Calibri" panose="020F0502020204030204" pitchFamily="34" charset="0"/>
                <a:ea typeface="Calibri" panose="020F0502020204030204" pitchFamily="34" charset="0"/>
                <a:cs typeface="Calibri" panose="020F0502020204030204" pitchFamily="34" charset="0"/>
              </a:rPr>
              <a:t>frå innsyn.</a:t>
            </a:r>
          </a:p>
          <a:p>
            <a:endParaRPr lang="nb-NO" sz="1400" dirty="0">
              <a:latin typeface="Calibri" panose="020F0502020204030204" pitchFamily="34" charset="0"/>
              <a:ea typeface="Calibri" panose="020F0502020204030204" pitchFamily="34" charset="0"/>
              <a:cs typeface="Calibri" panose="020F0502020204030204" pitchFamily="34" charset="0"/>
            </a:endParaRPr>
          </a:p>
          <a:p>
            <a:r>
              <a:rPr lang="nn-NO" sz="1400" i="1" dirty="0">
                <a:solidFill>
                  <a:srgbClr val="00B050"/>
                </a:solidFill>
                <a:latin typeface="Calibri" panose="020F0502020204030204" pitchFamily="34" charset="0"/>
                <a:ea typeface="Calibri" panose="020F0502020204030204" pitchFamily="34" charset="0"/>
                <a:cs typeface="Calibri" panose="020F0502020204030204" pitchFamily="34" charset="0"/>
              </a:rPr>
              <a:t>Føresegnene i </a:t>
            </a:r>
            <a:r>
              <a:rPr lang="nn-NO" sz="1400" i="1" dirty="0" err="1">
                <a:solidFill>
                  <a:srgbClr val="00B050"/>
                </a:solidFill>
                <a:latin typeface="Calibri" panose="020F0502020204030204" pitchFamily="34" charset="0"/>
                <a:ea typeface="Calibri" panose="020F0502020204030204" pitchFamily="34" charset="0"/>
                <a:cs typeface="Calibri" panose="020F0502020204030204" pitchFamily="34" charset="0"/>
              </a:rPr>
              <a:t>forvaltningsloven</a:t>
            </a:r>
            <a:r>
              <a:rPr lang="nn-NO" sz="1400" i="1" dirty="0">
                <a:solidFill>
                  <a:srgbClr val="00B050"/>
                </a:solidFill>
                <a:latin typeface="Calibri" panose="020F0502020204030204" pitchFamily="34" charset="0"/>
                <a:ea typeface="Calibri" panose="020F0502020204030204" pitchFamily="34" charset="0"/>
                <a:cs typeface="Calibri" panose="020F0502020204030204" pitchFamily="34" charset="0"/>
              </a:rPr>
              <a:t> om teieplikt gir sjølvstendige rettssubjekt som er nemnde i § 2 første ledd bokstav c eller d i lova her, høve til å gjere unntak for dokument og opplysningar i same omfang som dei gir forvaltningsorgan det</a:t>
            </a:r>
          </a:p>
          <a:p>
            <a:pPr marL="0" indent="0">
              <a:buNone/>
            </a:pPr>
            <a:r>
              <a:rPr lang="nn-NO" sz="1400" i="1" dirty="0">
                <a:solidFill>
                  <a:srgbClr val="00B050"/>
                </a:solidFill>
                <a:latin typeface="Calibri" panose="020F0502020204030204" pitchFamily="34" charset="0"/>
                <a:ea typeface="Calibri" panose="020F0502020204030204" pitchFamily="34" charset="0"/>
                <a:cs typeface="Calibri" panose="020F0502020204030204" pitchFamily="34" charset="0"/>
              </a:rPr>
              <a:t>.</a:t>
            </a:r>
            <a:endParaRPr lang="nb-NO" sz="1400" dirty="0">
              <a:solidFill>
                <a:srgbClr val="00B050"/>
              </a:solidFill>
              <a:latin typeface="Calibri" panose="020F0502020204030204" pitchFamily="34" charset="0"/>
              <a:ea typeface="Calibri" panose="020F0502020204030204" pitchFamily="34" charset="0"/>
              <a:cs typeface="Calibri" panose="020F0502020204030204" pitchFamily="34" charset="0"/>
            </a:endParaRPr>
          </a:p>
          <a:p>
            <a:r>
              <a:rPr lang="nn-NO" sz="1400" i="1" dirty="0">
                <a:latin typeface="Calibri" panose="020F0502020204030204" pitchFamily="34" charset="0"/>
                <a:ea typeface="Calibri" panose="020F0502020204030204" pitchFamily="34" charset="0"/>
                <a:cs typeface="Calibri" panose="020F0502020204030204" pitchFamily="34" charset="0"/>
              </a:rPr>
              <a:t>Gjeld innsynskravet eit dokument som inneheld opplysningar som er underlagde teieplikt, og denne plikta fell bort dersom den som har krav på tystnad samtykkjer, skal innsynskravet saman med ei eventuell grunngiving på oppmoding leggjast fram for vedkommande med ein høveleg frist til å svare. Svarar vedkommande ikkje, skal dette reknast som nekting av samtykke.</a:t>
            </a:r>
          </a:p>
          <a:p>
            <a:endParaRPr lang="nn-NO" sz="1400" i="1" dirty="0">
              <a:latin typeface="Calibri" panose="020F0502020204030204" pitchFamily="34" charset="0"/>
              <a:ea typeface="Calibri" panose="020F0502020204030204" pitchFamily="34" charset="0"/>
              <a:cs typeface="Calibri" panose="020F0502020204030204" pitchFamily="34" charset="0"/>
            </a:endParaRPr>
          </a:p>
          <a:p>
            <a:r>
              <a:rPr lang="nn-NO" sz="1400" i="1" dirty="0">
                <a:latin typeface="Calibri" panose="020F0502020204030204" pitchFamily="34" charset="0"/>
                <a:ea typeface="Calibri" panose="020F0502020204030204" pitchFamily="34" charset="0"/>
                <a:cs typeface="Calibri" panose="020F0502020204030204" pitchFamily="34" charset="0"/>
              </a:rPr>
              <a:t>§ 13 kan aldri stå alene, må vise til en </a:t>
            </a:r>
            <a:r>
              <a:rPr lang="nn-NO" sz="1400" i="1" dirty="0" err="1">
                <a:latin typeface="Calibri" panose="020F0502020204030204" pitchFamily="34" charset="0"/>
                <a:ea typeface="Calibri" panose="020F0502020204030204" pitchFamily="34" charset="0"/>
                <a:cs typeface="Calibri" panose="020F0502020204030204" pitchFamily="34" charset="0"/>
              </a:rPr>
              <a:t>annen</a:t>
            </a:r>
            <a:r>
              <a:rPr lang="nn-NO" sz="1400" i="1" dirty="0">
                <a:latin typeface="Calibri" panose="020F0502020204030204" pitchFamily="34" charset="0"/>
                <a:ea typeface="Calibri" panose="020F0502020204030204" pitchFamily="34" charset="0"/>
                <a:cs typeface="Calibri" panose="020F0502020204030204" pitchFamily="34" charset="0"/>
              </a:rPr>
              <a:t> lov, eks </a:t>
            </a:r>
            <a:r>
              <a:rPr lang="nn-NO" sz="1400" i="1" dirty="0" err="1">
                <a:latin typeface="Calibri" panose="020F0502020204030204" pitchFamily="34" charset="0"/>
                <a:ea typeface="Calibri" panose="020F0502020204030204" pitchFamily="34" charset="0"/>
                <a:cs typeface="Calibri" panose="020F0502020204030204" pitchFamily="34" charset="0"/>
              </a:rPr>
              <a:t>barnevernsloven</a:t>
            </a:r>
            <a:r>
              <a:rPr lang="nn-NO" sz="1400" i="1" dirty="0">
                <a:latin typeface="Calibri" panose="020F0502020204030204" pitchFamily="34" charset="0"/>
                <a:ea typeface="Calibri" panose="020F0502020204030204" pitchFamily="34" charset="0"/>
                <a:cs typeface="Calibri" panose="020F0502020204030204" pitchFamily="34" charset="0"/>
              </a:rPr>
              <a:t>, lov om pasient- og </a:t>
            </a:r>
            <a:r>
              <a:rPr lang="nn-NO" sz="1400" i="1" dirty="0" err="1">
                <a:latin typeface="Calibri" panose="020F0502020204030204" pitchFamily="34" charset="0"/>
                <a:ea typeface="Calibri" panose="020F0502020204030204" pitchFamily="34" charset="0"/>
                <a:cs typeface="Calibri" panose="020F0502020204030204" pitchFamily="34" charset="0"/>
              </a:rPr>
              <a:t>brukerrettigheter</a:t>
            </a:r>
            <a:r>
              <a:rPr lang="nn-NO" sz="1400" i="1" dirty="0">
                <a:latin typeface="Calibri" panose="020F0502020204030204" pitchFamily="34" charset="0"/>
                <a:ea typeface="Calibri" panose="020F0502020204030204" pitchFamily="34" charset="0"/>
                <a:cs typeface="Calibri" panose="020F0502020204030204" pitchFamily="34" charset="0"/>
              </a:rPr>
              <a:t>, lov om </a:t>
            </a:r>
            <a:r>
              <a:rPr lang="nn-NO" sz="1400" i="1" dirty="0" err="1">
                <a:latin typeface="Calibri" panose="020F0502020204030204" pitchFamily="34" charset="0"/>
                <a:ea typeface="Calibri" panose="020F0502020204030204" pitchFamily="34" charset="0"/>
                <a:cs typeface="Calibri" panose="020F0502020204030204" pitchFamily="34" charset="0"/>
              </a:rPr>
              <a:t>personopplysninger</a:t>
            </a:r>
            <a:endParaRPr lang="nb-NO" sz="1400" dirty="0">
              <a:latin typeface="Calibri" panose="020F0502020204030204" pitchFamily="34" charset="0"/>
              <a:ea typeface="Calibri" panose="020F0502020204030204" pitchFamily="34" charset="0"/>
              <a:cs typeface="Calibri" panose="020F0502020204030204" pitchFamily="34" charset="0"/>
            </a:endParaRPr>
          </a:p>
          <a:p>
            <a:pPr lvl="1"/>
            <a:endParaRPr lang="nb-NO"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881578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C557B0F7-32FE-C2A4-390D-2AF852185CE6}"/>
              </a:ext>
            </a:extLst>
          </p:cNvPr>
          <p:cNvSpPr>
            <a:spLocks noGrp="1"/>
          </p:cNvSpPr>
          <p:nvPr>
            <p:ph type="body" sz="quarter" idx="10"/>
          </p:nvPr>
        </p:nvSpPr>
        <p:spPr/>
        <p:txBody>
          <a:bodyPr/>
          <a:lstStyle/>
          <a:p>
            <a:pPr marL="0" indent="0">
              <a:buNone/>
            </a:pPr>
            <a:r>
              <a:rPr lang="nb-NO" sz="1400" b="1" dirty="0"/>
              <a:t>Viktig å huske på:</a:t>
            </a:r>
          </a:p>
          <a:p>
            <a:pPr marL="0" indent="0">
              <a:buNone/>
            </a:pPr>
            <a:endParaRPr lang="nb-NO" sz="1400" b="1" dirty="0"/>
          </a:p>
          <a:p>
            <a:r>
              <a:rPr lang="nb-NO" sz="1400" dirty="0"/>
              <a:t>Det kan medføre straffansvar å røpe taushetsbelagte opplysninger.</a:t>
            </a:r>
          </a:p>
          <a:p>
            <a:endParaRPr lang="nb-NO" sz="1400" dirty="0"/>
          </a:p>
          <a:p>
            <a:r>
              <a:rPr lang="nb-NO" sz="1400" b="1" dirty="0">
                <a:solidFill>
                  <a:srgbClr val="FF0000"/>
                </a:solidFill>
              </a:rPr>
              <a:t>Det gjelder også innad i for eksempel en kommune.</a:t>
            </a:r>
          </a:p>
          <a:p>
            <a:endParaRPr lang="nb-NO" sz="1400" b="1" dirty="0">
              <a:solidFill>
                <a:srgbClr val="FF0000"/>
              </a:solidFill>
            </a:endParaRPr>
          </a:p>
          <a:p>
            <a:r>
              <a:rPr lang="nb-NO" sz="1400" dirty="0"/>
              <a:t>Det er kun den eller de som behandler en sak som har krav på å se/lese de taushetsbelagte opplysninger.</a:t>
            </a:r>
          </a:p>
          <a:p>
            <a:endParaRPr lang="nb-NO" sz="1400" dirty="0"/>
          </a:p>
          <a:p>
            <a:r>
              <a:rPr lang="nb-NO" sz="1400" b="1" dirty="0">
                <a:solidFill>
                  <a:srgbClr val="FF0000"/>
                </a:solidFill>
              </a:rPr>
              <a:t>Viktig å oppbevare dokumenter med taushetsbelagte opplysninger på en måte som forhindrer andre i å få tilgang til slike opplysninger.</a:t>
            </a:r>
          </a:p>
          <a:p>
            <a:endParaRPr lang="nb-NO" sz="1400" b="1" dirty="0">
              <a:solidFill>
                <a:srgbClr val="FF0000"/>
              </a:solidFill>
            </a:endParaRPr>
          </a:p>
          <a:p>
            <a:r>
              <a:rPr lang="nb-NO" sz="1400" dirty="0"/>
              <a:t>Legg ikke dokumenter på kontorpulten når du selv ikke er til stede eller når andre har muligheter til å lese fra dokumentene. </a:t>
            </a:r>
          </a:p>
          <a:p>
            <a:endParaRPr lang="nb-NO" sz="1400" dirty="0"/>
          </a:p>
          <a:p>
            <a:r>
              <a:rPr lang="nb-NO" sz="1400" b="1" dirty="0">
                <a:solidFill>
                  <a:srgbClr val="FF0000"/>
                </a:solidFill>
              </a:rPr>
              <a:t>Diskuter aldri en sak som inneholder taushetsbelagte opplysninger med dem du bor sammen med eller andre utenforstående</a:t>
            </a:r>
            <a:r>
              <a:rPr lang="nb-NO" sz="1400" dirty="0"/>
              <a:t>.</a:t>
            </a:r>
          </a:p>
          <a:p>
            <a:endParaRPr lang="nb-NO" dirty="0"/>
          </a:p>
        </p:txBody>
      </p:sp>
    </p:spTree>
    <p:extLst>
      <p:ext uri="{BB962C8B-B14F-4D97-AF65-F5344CB8AC3E}">
        <p14:creationId xmlns:p14="http://schemas.microsoft.com/office/powerpoint/2010/main" val="17682023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ED2366FF-A5CC-BD41-D6FB-2BA55D879D2B}"/>
              </a:ext>
            </a:extLst>
          </p:cNvPr>
          <p:cNvSpPr>
            <a:spLocks noGrp="1"/>
          </p:cNvSpPr>
          <p:nvPr>
            <p:ph type="body" sz="quarter" idx="10"/>
          </p:nvPr>
        </p:nvSpPr>
        <p:spPr/>
        <p:txBody>
          <a:bodyPr/>
          <a:lstStyle/>
          <a:p>
            <a:pPr marL="0" indent="0">
              <a:buNone/>
            </a:pPr>
            <a:r>
              <a:rPr lang="nb-NO" sz="1400" b="1" dirty="0">
                <a:solidFill>
                  <a:srgbClr val="FF0000"/>
                </a:solidFill>
              </a:rPr>
              <a:t>Taushetsplikt for personlige forhold:</a:t>
            </a:r>
          </a:p>
          <a:p>
            <a:r>
              <a:rPr lang="nb-NO" sz="1400" dirty="0"/>
              <a:t>Fysisk og psykisk helse</a:t>
            </a:r>
          </a:p>
          <a:p>
            <a:r>
              <a:rPr lang="nb-NO" sz="1400" dirty="0"/>
              <a:t>Fagforeningsopplysninger</a:t>
            </a:r>
          </a:p>
          <a:p>
            <a:r>
              <a:rPr lang="nb-NO" sz="1400" dirty="0"/>
              <a:t>Følelsesliv og personlig karakter</a:t>
            </a:r>
          </a:p>
          <a:p>
            <a:r>
              <a:rPr lang="nb-NO" sz="1400" dirty="0"/>
              <a:t>Opplysninger knyttet til familie og hjem </a:t>
            </a:r>
          </a:p>
          <a:p>
            <a:r>
              <a:rPr lang="nb-NO" sz="1400" dirty="0"/>
              <a:t>Arbeid innenfor forsvar og etterretning</a:t>
            </a:r>
          </a:p>
          <a:p>
            <a:r>
              <a:rPr lang="nb-NO" sz="1400" dirty="0"/>
              <a:t>Norske soldater i utenlandsoperasjoner</a:t>
            </a:r>
          </a:p>
          <a:p>
            <a:r>
              <a:rPr lang="nb-NO" sz="1400" dirty="0"/>
              <a:t>Lønn som kan røpe hemmelige/sensitive oppdrag</a:t>
            </a:r>
          </a:p>
          <a:p>
            <a:r>
              <a:rPr lang="nb-NO" sz="1400" dirty="0"/>
              <a:t>Gjeld eller bidragsplikt</a:t>
            </a:r>
          </a:p>
          <a:p>
            <a:r>
              <a:rPr lang="nb-NO" sz="1400" dirty="0"/>
              <a:t>Personlig økonomi</a:t>
            </a:r>
          </a:p>
          <a:p>
            <a:r>
              <a:rPr lang="nb-NO" sz="1400" dirty="0"/>
              <a:t>Mislighold av økonomiske forpliktelser</a:t>
            </a:r>
          </a:p>
          <a:p>
            <a:r>
              <a:rPr lang="nb-NO" sz="1400" dirty="0"/>
              <a:t>Mottak av sosial støtte</a:t>
            </a:r>
          </a:p>
          <a:p>
            <a:r>
              <a:rPr lang="nb-NO" sz="1400" dirty="0"/>
              <a:t>Karakterer fra grunnskolen og videregående skole</a:t>
            </a:r>
          </a:p>
          <a:p>
            <a:r>
              <a:rPr lang="nb-NO" sz="1400" dirty="0"/>
              <a:t>Religiøs og politisk holdning</a:t>
            </a:r>
          </a:p>
          <a:p>
            <a:r>
              <a:rPr lang="nb-NO" sz="1400" dirty="0"/>
              <a:t>Straffbare handlinger eller andre lovbrudd</a:t>
            </a:r>
          </a:p>
          <a:p>
            <a:r>
              <a:rPr lang="nb-NO" sz="1400" dirty="0"/>
              <a:t>Årsaken til lovbrudd, som sykdom, rusmiddelproblem</a:t>
            </a:r>
          </a:p>
          <a:p>
            <a:r>
              <a:rPr lang="nb-NO" sz="1400" dirty="0"/>
              <a:t>Inndragning av førerkort</a:t>
            </a:r>
          </a:p>
          <a:p>
            <a:pPr marL="0" indent="0">
              <a:buNone/>
            </a:pPr>
            <a:endParaRPr lang="nb-NO" dirty="0"/>
          </a:p>
        </p:txBody>
      </p:sp>
    </p:spTree>
    <p:extLst>
      <p:ext uri="{BB962C8B-B14F-4D97-AF65-F5344CB8AC3E}">
        <p14:creationId xmlns:p14="http://schemas.microsoft.com/office/powerpoint/2010/main" val="40675181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30F70E2E-74CF-CA86-D050-CD2584967FE4}"/>
              </a:ext>
            </a:extLst>
          </p:cNvPr>
          <p:cNvSpPr>
            <a:spLocks noGrp="1"/>
          </p:cNvSpPr>
          <p:nvPr>
            <p:ph type="body" sz="quarter" idx="10"/>
          </p:nvPr>
        </p:nvSpPr>
        <p:spPr/>
        <p:txBody>
          <a:bodyPr/>
          <a:lstStyle/>
          <a:p>
            <a:pPr marL="0" indent="0">
              <a:buNone/>
            </a:pPr>
            <a:r>
              <a:rPr lang="nb-NO" sz="1400" b="1" dirty="0">
                <a:solidFill>
                  <a:srgbClr val="FF0000"/>
                </a:solidFill>
              </a:rPr>
              <a:t>Ikke taushetsplikt for personlige forhold </a:t>
            </a:r>
            <a:r>
              <a:rPr lang="nb-NO" sz="1400" dirty="0"/>
              <a:t>– kan ikke bruke §13</a:t>
            </a:r>
            <a:endParaRPr lang="nb-NO" sz="1400" b="1" dirty="0">
              <a:solidFill>
                <a:srgbClr val="FF0000"/>
              </a:solidFill>
            </a:endParaRPr>
          </a:p>
          <a:p>
            <a:r>
              <a:rPr lang="nb-NO" sz="1400" dirty="0"/>
              <a:t>Fødselsnummer - fødselsdato og  personnummer</a:t>
            </a:r>
          </a:p>
          <a:p>
            <a:r>
              <a:rPr lang="nb-NO" sz="1400" dirty="0"/>
              <a:t>Fødested, statsborgerforhold, sivilstand, bopel</a:t>
            </a:r>
          </a:p>
          <a:p>
            <a:r>
              <a:rPr lang="nb-NO" sz="1400" dirty="0"/>
              <a:t>Arbeidssted, yrke, stilling, arbeidstid</a:t>
            </a:r>
          </a:p>
          <a:p>
            <a:r>
              <a:rPr lang="nb-NO" sz="1400" dirty="0"/>
              <a:t>Lønn og godtgjørelse fra det offentlige</a:t>
            </a:r>
          </a:p>
          <a:p>
            <a:r>
              <a:rPr lang="nb-NO" sz="1400" dirty="0"/>
              <a:t>Offentlig kjente tariffsatser og </a:t>
            </a:r>
            <a:r>
              <a:rPr lang="nb-NO" sz="1400" dirty="0" err="1"/>
              <a:t>standardlønninger</a:t>
            </a:r>
            <a:endParaRPr lang="nb-NO" sz="1400" dirty="0"/>
          </a:p>
          <a:p>
            <a:r>
              <a:rPr lang="nb-NO" sz="1400" dirty="0"/>
              <a:t>Eier eller bruksrett til en eiendom</a:t>
            </a:r>
          </a:p>
          <a:p>
            <a:r>
              <a:rPr lang="nb-NO" sz="1400" dirty="0"/>
              <a:t>Aksjer i et selskap</a:t>
            </a:r>
          </a:p>
          <a:p>
            <a:r>
              <a:rPr lang="nb-NO" sz="1400" dirty="0"/>
              <a:t>Økonomiske forhold i næringsvirksomhet</a:t>
            </a:r>
          </a:p>
          <a:p>
            <a:r>
              <a:rPr lang="nb-NO" sz="1400" dirty="0"/>
              <a:t>Straffbare handlinger begått i offentlig tjeneste</a:t>
            </a:r>
          </a:p>
          <a:p>
            <a:r>
              <a:rPr lang="nb-NO" sz="1400" dirty="0"/>
              <a:t>Straffbare handlinger begått i private næring</a:t>
            </a:r>
          </a:p>
          <a:p>
            <a:r>
              <a:rPr lang="nb-NO" sz="1400" dirty="0"/>
              <a:t>Avskjedigelse fra offentlig tjeneste</a:t>
            </a:r>
          </a:p>
          <a:p>
            <a:r>
              <a:rPr lang="nb-NO" sz="1400" dirty="0"/>
              <a:t>Årsaken til avskjedigelsen</a:t>
            </a:r>
          </a:p>
          <a:p>
            <a:r>
              <a:rPr lang="nb-NO" sz="1400" dirty="0"/>
              <a:t>Administrative/straffereaksjoner mot offentlig ansatte</a:t>
            </a:r>
          </a:p>
          <a:p>
            <a:r>
              <a:rPr lang="nb-NO" sz="1400" dirty="0"/>
              <a:t>Om en person fyller lovens vilkår til et yrke</a:t>
            </a:r>
          </a:p>
          <a:p>
            <a:r>
              <a:rPr lang="nb-NO" sz="1400" dirty="0"/>
              <a:t>Om en person har mistet retten til å ha et yrke</a:t>
            </a:r>
          </a:p>
          <a:p>
            <a:r>
              <a:rPr lang="nb-NO" sz="1400" dirty="0"/>
              <a:t>At noen har søkt en offentlig stilling</a:t>
            </a:r>
          </a:p>
          <a:p>
            <a:r>
              <a:rPr lang="nb-NO" sz="1400" dirty="0"/>
              <a:t>Reiseregninger med vedlegg</a:t>
            </a:r>
          </a:p>
        </p:txBody>
      </p:sp>
    </p:spTree>
    <p:extLst>
      <p:ext uri="{BB962C8B-B14F-4D97-AF65-F5344CB8AC3E}">
        <p14:creationId xmlns:p14="http://schemas.microsoft.com/office/powerpoint/2010/main" val="23019668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7AAC673A-AE53-2FDE-57AC-C37BCD494961}"/>
              </a:ext>
            </a:extLst>
          </p:cNvPr>
          <p:cNvSpPr>
            <a:spLocks noGrp="1"/>
          </p:cNvSpPr>
          <p:nvPr>
            <p:ph type="body" sz="quarter" idx="10"/>
          </p:nvPr>
        </p:nvSpPr>
        <p:spPr/>
        <p:txBody>
          <a:bodyPr/>
          <a:lstStyle/>
          <a:p>
            <a:pPr marL="0" indent="0" algn="ctr">
              <a:buNone/>
            </a:pPr>
            <a:r>
              <a:rPr lang="nb-NO" dirty="0">
                <a:latin typeface="Calibri" panose="020F0502020204030204" pitchFamily="34" charset="0"/>
                <a:ea typeface="Calibri" panose="020F0502020204030204" pitchFamily="34" charset="0"/>
                <a:cs typeface="Calibri" panose="020F0502020204030204" pitchFamily="34" charset="0"/>
              </a:rPr>
              <a:t>Taushetsplikt næringsopplysninger eksempler</a:t>
            </a:r>
          </a:p>
          <a:p>
            <a:pPr marL="0" indent="0">
              <a:buNone/>
            </a:pPr>
            <a:r>
              <a:rPr lang="nb-NO" sz="2000" b="1" dirty="0">
                <a:solidFill>
                  <a:srgbClr val="FF0000"/>
                </a:solidFill>
                <a:latin typeface="Calibri" panose="020F0502020204030204" pitchFamily="34" charset="0"/>
                <a:ea typeface="Calibri" panose="020F0502020204030204" pitchFamily="34" charset="0"/>
                <a:cs typeface="Calibri" panose="020F0502020204030204" pitchFamily="34" charset="0"/>
              </a:rPr>
              <a:t>Taushetsplikt</a:t>
            </a:r>
          </a:p>
          <a:p>
            <a:r>
              <a:rPr lang="nb-NO" sz="2000" dirty="0">
                <a:latin typeface="Calibri" panose="020F0502020204030204" pitchFamily="34" charset="0"/>
                <a:ea typeface="Calibri" panose="020F0502020204030204" pitchFamily="34" charset="0"/>
                <a:cs typeface="Calibri" panose="020F0502020204030204" pitchFamily="34" charset="0"/>
              </a:rPr>
              <a:t>Tekniske innretninger og fremgangsmåter</a:t>
            </a:r>
          </a:p>
          <a:p>
            <a:r>
              <a:rPr lang="nb-NO" sz="2000" dirty="0">
                <a:latin typeface="Calibri" panose="020F0502020204030204" pitchFamily="34" charset="0"/>
                <a:ea typeface="Calibri" panose="020F0502020204030204" pitchFamily="34" charset="0"/>
                <a:cs typeface="Calibri" panose="020F0502020204030204" pitchFamily="34" charset="0"/>
              </a:rPr>
              <a:t>Drifts- eller forretningsforhold</a:t>
            </a:r>
          </a:p>
          <a:p>
            <a:r>
              <a:rPr lang="nb-NO" sz="2000" dirty="0">
                <a:latin typeface="Calibri" panose="020F0502020204030204" pitchFamily="34" charset="0"/>
                <a:ea typeface="Calibri" panose="020F0502020204030204" pitchFamily="34" charset="0"/>
                <a:cs typeface="Calibri" panose="020F0502020204030204" pitchFamily="34" charset="0"/>
              </a:rPr>
              <a:t>Produkt og produksjonsmetoder</a:t>
            </a:r>
          </a:p>
          <a:p>
            <a:r>
              <a:rPr lang="nb-NO" sz="2000" dirty="0">
                <a:latin typeface="Calibri" panose="020F0502020204030204" pitchFamily="34" charset="0"/>
                <a:ea typeface="Calibri" panose="020F0502020204030204" pitchFamily="34" charset="0"/>
                <a:cs typeface="Calibri" panose="020F0502020204030204" pitchFamily="34" charset="0"/>
              </a:rPr>
              <a:t>Kontraktsvilkår: Utregninger, priser og leveringsvilkår</a:t>
            </a:r>
          </a:p>
          <a:p>
            <a:r>
              <a:rPr lang="nb-NO" sz="2000" dirty="0">
                <a:latin typeface="Calibri" panose="020F0502020204030204" pitchFamily="34" charset="0"/>
                <a:ea typeface="Calibri" panose="020F0502020204030204" pitchFamily="34" charset="0"/>
                <a:cs typeface="Calibri" panose="020F0502020204030204" pitchFamily="34" charset="0"/>
              </a:rPr>
              <a:t>Markedsføringsstrategier, analyser, prognoser</a:t>
            </a:r>
          </a:p>
          <a:p>
            <a:r>
              <a:rPr lang="nb-NO" sz="2000" dirty="0">
                <a:latin typeface="Calibri" panose="020F0502020204030204" pitchFamily="34" charset="0"/>
                <a:ea typeface="Calibri" panose="020F0502020204030204" pitchFamily="34" charset="0"/>
                <a:cs typeface="Calibri" panose="020F0502020204030204" pitchFamily="34" charset="0"/>
              </a:rPr>
              <a:t>Kundelister</a:t>
            </a:r>
          </a:p>
          <a:p>
            <a:r>
              <a:rPr lang="nb-NO" sz="2000" dirty="0">
                <a:latin typeface="Calibri" panose="020F0502020204030204" pitchFamily="34" charset="0"/>
                <a:ea typeface="Calibri" panose="020F0502020204030204" pitchFamily="34" charset="0"/>
                <a:cs typeface="Calibri" panose="020F0502020204030204" pitchFamily="34" charset="0"/>
              </a:rPr>
              <a:t>Opplysninger bransjen vanligvis hemmeligholder</a:t>
            </a:r>
          </a:p>
          <a:p>
            <a:r>
              <a:rPr lang="nb-NO" sz="2000" dirty="0">
                <a:latin typeface="Calibri" panose="020F0502020204030204" pitchFamily="34" charset="0"/>
                <a:ea typeface="Calibri" panose="020F0502020204030204" pitchFamily="34" charset="0"/>
                <a:cs typeface="Calibri" panose="020F0502020204030204" pitchFamily="34" charset="0"/>
              </a:rPr>
              <a:t>Planlagte fusjoner</a:t>
            </a:r>
          </a:p>
          <a:p>
            <a:pPr marL="0" indent="0" algn="ctr">
              <a:buNone/>
            </a:pPr>
            <a:endParaRPr lang="nb-NO" dirty="0"/>
          </a:p>
        </p:txBody>
      </p:sp>
    </p:spTree>
    <p:extLst>
      <p:ext uri="{BB962C8B-B14F-4D97-AF65-F5344CB8AC3E}">
        <p14:creationId xmlns:p14="http://schemas.microsoft.com/office/powerpoint/2010/main" val="20919416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7AAC673A-AE53-2FDE-57AC-C37BCD494961}"/>
              </a:ext>
            </a:extLst>
          </p:cNvPr>
          <p:cNvSpPr>
            <a:spLocks noGrp="1"/>
          </p:cNvSpPr>
          <p:nvPr>
            <p:ph type="body" sz="quarter" idx="10"/>
          </p:nvPr>
        </p:nvSpPr>
        <p:spPr/>
        <p:txBody>
          <a:bodyPr/>
          <a:lstStyle/>
          <a:p>
            <a:pPr marL="0" indent="0" algn="ctr">
              <a:buNone/>
            </a:pPr>
            <a:r>
              <a:rPr lang="nb-NO" dirty="0">
                <a:latin typeface="Calibri" panose="020F0502020204030204" pitchFamily="34" charset="0"/>
                <a:ea typeface="Calibri" panose="020F0502020204030204" pitchFamily="34" charset="0"/>
                <a:cs typeface="Calibri" panose="020F0502020204030204" pitchFamily="34" charset="0"/>
              </a:rPr>
              <a:t>Taushetsplikt næringsopplysninger </a:t>
            </a:r>
          </a:p>
          <a:p>
            <a:pPr marL="0" indent="0" algn="ctr">
              <a:buNone/>
            </a:pPr>
            <a:r>
              <a:rPr lang="nb-NO" dirty="0">
                <a:latin typeface="Calibri" panose="020F0502020204030204" pitchFamily="34" charset="0"/>
                <a:ea typeface="Calibri" panose="020F0502020204030204" pitchFamily="34" charset="0"/>
                <a:cs typeface="Calibri" panose="020F0502020204030204" pitchFamily="34" charset="0"/>
              </a:rPr>
              <a:t>eksempler</a:t>
            </a:r>
          </a:p>
          <a:p>
            <a:pPr marL="0" indent="0">
              <a:buNone/>
            </a:pPr>
            <a:r>
              <a:rPr lang="nb-NO" sz="1800" b="1" dirty="0">
                <a:solidFill>
                  <a:srgbClr val="FF0000"/>
                </a:solidFill>
                <a:latin typeface="Calibri" panose="020F0502020204030204" pitchFamily="34" charset="0"/>
                <a:ea typeface="Calibri" panose="020F0502020204030204" pitchFamily="34" charset="0"/>
                <a:cs typeface="Calibri" panose="020F0502020204030204" pitchFamily="34" charset="0"/>
              </a:rPr>
              <a:t>Ikke taushetsplikt</a:t>
            </a:r>
          </a:p>
          <a:p>
            <a:r>
              <a:rPr lang="nb-NO" sz="1800" dirty="0">
                <a:latin typeface="Calibri" panose="020F0502020204030204" pitchFamily="34" charset="0"/>
                <a:ea typeface="Calibri" panose="020F0502020204030204" pitchFamily="34" charset="0"/>
                <a:cs typeface="Calibri" panose="020F0502020204030204" pitchFamily="34" charset="0"/>
              </a:rPr>
              <a:t>Lovbrudd</a:t>
            </a:r>
          </a:p>
          <a:p>
            <a:r>
              <a:rPr lang="nb-NO" sz="1800" dirty="0">
                <a:latin typeface="Calibri" panose="020F0502020204030204" pitchFamily="34" charset="0"/>
                <a:ea typeface="Calibri" panose="020F0502020204030204" pitchFamily="34" charset="0"/>
                <a:cs typeface="Calibri" panose="020F0502020204030204" pitchFamily="34" charset="0"/>
              </a:rPr>
              <a:t>Opplysninger som gjelder monopolbedrifter</a:t>
            </a:r>
          </a:p>
          <a:p>
            <a:r>
              <a:rPr lang="nb-NO" sz="1800" dirty="0">
                <a:latin typeface="Calibri" panose="020F0502020204030204" pitchFamily="34" charset="0"/>
                <a:ea typeface="Calibri" panose="020F0502020204030204" pitchFamily="34" charset="0"/>
                <a:cs typeface="Calibri" panose="020F0502020204030204" pitchFamily="34" charset="0"/>
              </a:rPr>
              <a:t>Omdiskuterte/kritikkverdige produksjonsmetoder</a:t>
            </a:r>
          </a:p>
          <a:p>
            <a:r>
              <a:rPr lang="nb-NO" sz="1800" dirty="0">
                <a:latin typeface="Calibri" panose="020F0502020204030204" pitchFamily="34" charset="0"/>
                <a:ea typeface="Calibri" panose="020F0502020204030204" pitchFamily="34" charset="0"/>
                <a:cs typeface="Calibri" panose="020F0502020204030204" pitchFamily="34" charset="0"/>
              </a:rPr>
              <a:t>Patentsøknader</a:t>
            </a:r>
          </a:p>
          <a:p>
            <a:r>
              <a:rPr lang="nb-NO" sz="1800" dirty="0">
                <a:latin typeface="Calibri" panose="020F0502020204030204" pitchFamily="34" charset="0"/>
                <a:ea typeface="Calibri" panose="020F0502020204030204" pitchFamily="34" charset="0"/>
                <a:cs typeface="Calibri" panose="020F0502020204030204" pitchFamily="34" charset="0"/>
              </a:rPr>
              <a:t>Generelle økonomiske opplysninger</a:t>
            </a:r>
          </a:p>
          <a:p>
            <a:r>
              <a:rPr lang="nb-NO" sz="1800" dirty="0">
                <a:latin typeface="Calibri" panose="020F0502020204030204" pitchFamily="34" charset="0"/>
                <a:ea typeface="Calibri" panose="020F0502020204030204" pitchFamily="34" charset="0"/>
                <a:cs typeface="Calibri" panose="020F0502020204030204" pitchFamily="34" charset="0"/>
              </a:rPr>
              <a:t>Organisasjonsmodell, arbeidstid, antall ansatte</a:t>
            </a:r>
          </a:p>
          <a:p>
            <a:r>
              <a:rPr lang="nb-NO" sz="1800" dirty="0">
                <a:latin typeface="Calibri" panose="020F0502020204030204" pitchFamily="34" charset="0"/>
                <a:ea typeface="Calibri" panose="020F0502020204030204" pitchFamily="34" charset="0"/>
                <a:cs typeface="Calibri" panose="020F0502020204030204" pitchFamily="34" charset="0"/>
              </a:rPr>
              <a:t>Produksjonskapasitet og kvantum</a:t>
            </a:r>
          </a:p>
          <a:p>
            <a:r>
              <a:rPr lang="nb-NO" sz="1800" dirty="0">
                <a:latin typeface="Calibri" panose="020F0502020204030204" pitchFamily="34" charset="0"/>
                <a:ea typeface="Calibri" panose="020F0502020204030204" pitchFamily="34" charset="0"/>
                <a:cs typeface="Calibri" panose="020F0502020204030204" pitchFamily="34" charset="0"/>
              </a:rPr>
              <a:t>Omstridte handelsforbindelser</a:t>
            </a:r>
          </a:p>
          <a:p>
            <a:r>
              <a:rPr lang="nb-NO" sz="1800" dirty="0">
                <a:latin typeface="Calibri" panose="020F0502020204030204" pitchFamily="34" charset="0"/>
                <a:ea typeface="Calibri" panose="020F0502020204030204" pitchFamily="34" charset="0"/>
                <a:cs typeface="Calibri" panose="020F0502020204030204" pitchFamily="34" charset="0"/>
              </a:rPr>
              <a:t>Forvaltningsvedtak</a:t>
            </a:r>
          </a:p>
          <a:p>
            <a:r>
              <a:rPr lang="nb-NO" sz="1800" dirty="0">
                <a:latin typeface="Calibri" panose="020F0502020204030204" pitchFamily="34" charset="0"/>
                <a:ea typeface="Calibri" panose="020F0502020204030204" pitchFamily="34" charset="0"/>
                <a:cs typeface="Calibri" panose="020F0502020204030204" pitchFamily="34" charset="0"/>
              </a:rPr>
              <a:t>Helsetilstanden, helserisikoen til ansatte</a:t>
            </a:r>
          </a:p>
          <a:p>
            <a:pPr marL="0" indent="0" algn="ctr">
              <a:buNone/>
            </a:pPr>
            <a:endParaRPr lang="nb-NO" dirty="0"/>
          </a:p>
        </p:txBody>
      </p:sp>
    </p:spTree>
    <p:extLst>
      <p:ext uri="{BB962C8B-B14F-4D97-AF65-F5344CB8AC3E}">
        <p14:creationId xmlns:p14="http://schemas.microsoft.com/office/powerpoint/2010/main" val="16866062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A6FC6BFA-996E-8301-E901-38D20413BD34}"/>
              </a:ext>
            </a:extLst>
          </p:cNvPr>
          <p:cNvSpPr>
            <a:spLocks noGrp="1"/>
          </p:cNvSpPr>
          <p:nvPr>
            <p:ph type="body" sz="quarter" idx="10"/>
          </p:nvPr>
        </p:nvSpPr>
        <p:spPr/>
        <p:txBody>
          <a:bodyPr/>
          <a:lstStyle/>
          <a:p>
            <a:pPr marL="0" indent="0" algn="ctr">
              <a:buNone/>
            </a:pPr>
            <a:r>
              <a:rPr lang="nb-NO" dirty="0"/>
              <a:t>Taushetsplikt offentlig ansatte</a:t>
            </a:r>
          </a:p>
          <a:p>
            <a:r>
              <a:rPr lang="nb-NO" sz="2000" dirty="0">
                <a:solidFill>
                  <a:srgbClr val="FF0000"/>
                </a:solidFill>
                <a:latin typeface="Calibri" panose="020F0502020204030204" pitchFamily="34" charset="0"/>
                <a:ea typeface="Calibri" panose="020F0502020204030204" pitchFamily="34" charset="0"/>
                <a:cs typeface="Calibri" panose="020F0502020204030204" pitchFamily="34" charset="0"/>
              </a:rPr>
              <a:t>Taushetsplikten for personlige forhold gjelder også for offentlig ansatte (tjenestemannsaker). Men taushetsplikten er snevrere for opplysninger knyttet til arbeidssituasjonen.</a:t>
            </a:r>
            <a:endParaRPr lang="nb-NO" sz="2000" dirty="0">
              <a:latin typeface="Calibri" panose="020F0502020204030204" pitchFamily="34" charset="0"/>
              <a:ea typeface="Calibri" panose="020F0502020204030204" pitchFamily="34" charset="0"/>
              <a:cs typeface="Calibri" panose="020F0502020204030204" pitchFamily="34" charset="0"/>
            </a:endParaRPr>
          </a:p>
          <a:p>
            <a:endParaRPr lang="nb-NO" sz="2000" dirty="0">
              <a:latin typeface="Calibri" panose="020F0502020204030204" pitchFamily="34" charset="0"/>
              <a:ea typeface="Calibri" panose="020F0502020204030204" pitchFamily="34" charset="0"/>
              <a:cs typeface="Calibri" panose="020F0502020204030204" pitchFamily="34" charset="0"/>
            </a:endParaRPr>
          </a:p>
          <a:p>
            <a:r>
              <a:rPr lang="nb-NO" sz="2000" dirty="0">
                <a:latin typeface="Calibri" panose="020F0502020204030204" pitchFamily="34" charset="0"/>
                <a:ea typeface="Calibri" panose="020F0502020204030204" pitchFamily="34" charset="0"/>
                <a:cs typeface="Calibri" panose="020F0502020204030204" pitchFamily="34" charset="0"/>
              </a:rPr>
              <a:t>At en offentlig ansatt har gjort seg skyldig i straffbare handlinger i tjenesten, blitt avskjediget eller fått andre administrative reaksjoner, er ikke å regne som taushetsbelagte opplysninger. Heller ikke årsaken til reaksjonene, er underlagt taushetsplikt. </a:t>
            </a:r>
          </a:p>
          <a:p>
            <a:pPr marL="0" indent="0" algn="ctr">
              <a:buNone/>
            </a:pPr>
            <a:endParaRPr lang="nb-NO" dirty="0"/>
          </a:p>
        </p:txBody>
      </p:sp>
    </p:spTree>
    <p:extLst>
      <p:ext uri="{BB962C8B-B14F-4D97-AF65-F5344CB8AC3E}">
        <p14:creationId xmlns:p14="http://schemas.microsoft.com/office/powerpoint/2010/main" val="3417290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16D169A-0A28-44F9-97F2-160157D4E0E5}"/>
              </a:ext>
            </a:extLst>
          </p:cNvPr>
          <p:cNvSpPr>
            <a:spLocks noGrp="1"/>
          </p:cNvSpPr>
          <p:nvPr>
            <p:ph type="title"/>
          </p:nvPr>
        </p:nvSpPr>
        <p:spPr/>
        <p:txBody>
          <a:bodyPr/>
          <a:lstStyle/>
          <a:p>
            <a:r>
              <a:rPr lang="nb-NO" sz="3600" dirty="0">
                <a:latin typeface="Calibri" panose="020F0502020204030204" pitchFamily="34" charset="0"/>
                <a:cs typeface="Calibri" panose="020F0502020204030204" pitchFamily="34" charset="0"/>
              </a:rPr>
              <a:t>Paragraf 2 - Virkeområde</a:t>
            </a:r>
          </a:p>
        </p:txBody>
      </p:sp>
      <p:sp>
        <p:nvSpPr>
          <p:cNvPr id="3" name="Plassholder for tekst 2">
            <a:extLst>
              <a:ext uri="{FF2B5EF4-FFF2-40B4-BE49-F238E27FC236}">
                <a16:creationId xmlns:a16="http://schemas.microsoft.com/office/drawing/2014/main" id="{8168EBB8-0A35-49FF-AE38-05FDA412B548}"/>
              </a:ext>
            </a:extLst>
          </p:cNvPr>
          <p:cNvSpPr>
            <a:spLocks noGrp="1"/>
          </p:cNvSpPr>
          <p:nvPr>
            <p:ph type="body" sz="quarter" idx="10"/>
          </p:nvPr>
        </p:nvSpPr>
        <p:spPr/>
        <p:txBody>
          <a:bodyPr/>
          <a:lstStyle/>
          <a:p>
            <a:r>
              <a:rPr lang="nb-NO" sz="1800" b="1" dirty="0">
                <a:latin typeface="Calibri" panose="020F0502020204030204" pitchFamily="34" charset="0"/>
                <a:cs typeface="Calibri" panose="020F0502020204030204" pitchFamily="34" charset="0"/>
              </a:rPr>
              <a:t>Det betyr at loven gjelder for </a:t>
            </a:r>
          </a:p>
          <a:p>
            <a:r>
              <a:rPr lang="nb-NO" sz="1800" dirty="0">
                <a:solidFill>
                  <a:srgbClr val="FF0000"/>
                </a:solidFill>
                <a:latin typeface="Calibri" panose="020F0502020204030204" pitchFamily="34" charset="0"/>
                <a:cs typeface="Calibri" panose="020F0502020204030204" pitchFamily="34" charset="0"/>
              </a:rPr>
              <a:t>alle statlige, fylkeskommunale og kommunale virksomheter/organer </a:t>
            </a:r>
          </a:p>
          <a:p>
            <a:r>
              <a:rPr lang="nb-NO" sz="1800" dirty="0">
                <a:latin typeface="Calibri" panose="020F0502020204030204" pitchFamily="34" charset="0"/>
                <a:cs typeface="Calibri" panose="020F0502020204030204" pitchFamily="34" charset="0"/>
              </a:rPr>
              <a:t>alle folkevalgte organer og alle organer som er politisk utpekt, som regjering, fylkesting, kommunestyret, andre politiske utvalg utpekt av de folkevalgte</a:t>
            </a:r>
          </a:p>
          <a:p>
            <a:r>
              <a:rPr lang="nb-NO" sz="1800" dirty="0">
                <a:solidFill>
                  <a:srgbClr val="FF0000"/>
                </a:solidFill>
                <a:latin typeface="Calibri" panose="020F0502020204030204" pitchFamily="34" charset="0"/>
                <a:cs typeface="Calibri" panose="020F0502020204030204" pitchFamily="34" charset="0"/>
              </a:rPr>
              <a:t>alle institusjoner og virksomheter som er en organisk del av staten, fylkeskommunene og kommunene, for eksempel sykehus, sykehjem osv.</a:t>
            </a:r>
          </a:p>
          <a:p>
            <a:r>
              <a:rPr lang="nb-NO" sz="1800" b="1" dirty="0">
                <a:latin typeface="Calibri" panose="020F0502020204030204" pitchFamily="34" charset="0"/>
                <a:cs typeface="Calibri" panose="020F0502020204030204" pitchFamily="34" charset="0"/>
              </a:rPr>
              <a:t>alle bedrifter/virksomheter der det offentlige er dominerende eier, og dermed har rett til å velge flertallet i bedriftens øverste organ, </a:t>
            </a:r>
          </a:p>
          <a:p>
            <a:r>
              <a:rPr lang="nb-NO" sz="1800" dirty="0">
                <a:solidFill>
                  <a:srgbClr val="FF0000"/>
                </a:solidFill>
                <a:latin typeface="Calibri" panose="020F0502020204030204" pitchFamily="34" charset="0"/>
                <a:cs typeface="Calibri" panose="020F0502020204030204" pitchFamily="34" charset="0"/>
              </a:rPr>
              <a:t>alle stiftelser, foreninger og organisasjoner der det offentlige etter vedtektene, har rett til å peke ut flertallet av medlemmene i det øverste organet</a:t>
            </a:r>
            <a:endParaRPr lang="nb-NO" sz="1800" dirty="0">
              <a:latin typeface="Calibri" panose="020F0502020204030204" pitchFamily="34" charset="0"/>
              <a:cs typeface="Calibri" panose="020F0502020204030204" pitchFamily="34" charset="0"/>
            </a:endParaRPr>
          </a:p>
          <a:p>
            <a:pPr lvl="1"/>
            <a:endParaRPr lang="nb-NO" sz="1200" dirty="0"/>
          </a:p>
          <a:p>
            <a:pPr marL="457200" lvl="1" indent="0">
              <a:buNone/>
            </a:pPr>
            <a:endParaRPr lang="nb-NO" sz="1200" dirty="0"/>
          </a:p>
        </p:txBody>
      </p:sp>
    </p:spTree>
    <p:extLst>
      <p:ext uri="{BB962C8B-B14F-4D97-AF65-F5344CB8AC3E}">
        <p14:creationId xmlns:p14="http://schemas.microsoft.com/office/powerpoint/2010/main" val="42424103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42F31355-251E-6354-4921-87502CF0E0BD}"/>
              </a:ext>
            </a:extLst>
          </p:cNvPr>
          <p:cNvSpPr>
            <a:spLocks noGrp="1"/>
          </p:cNvSpPr>
          <p:nvPr>
            <p:ph type="body" sz="quarter" idx="10"/>
          </p:nvPr>
        </p:nvSpPr>
        <p:spPr/>
        <p:txBody>
          <a:bodyPr/>
          <a:lstStyle/>
          <a:p>
            <a:pPr marL="0" indent="0">
              <a:buNone/>
            </a:pPr>
            <a:r>
              <a:rPr lang="nb-NO" sz="1800" b="1" dirty="0">
                <a:latin typeface="Calibri" panose="020F0502020204030204" pitchFamily="34" charset="0"/>
                <a:ea typeface="Calibri" panose="020F0502020204030204" pitchFamily="34" charset="0"/>
                <a:cs typeface="Calibri" panose="020F0502020204030204" pitchFamily="34" charset="0"/>
              </a:rPr>
              <a:t>Dette betyr:</a:t>
            </a:r>
          </a:p>
          <a:p>
            <a:r>
              <a:rPr lang="nb-NO" sz="1800" dirty="0">
                <a:solidFill>
                  <a:srgbClr val="FF0000"/>
                </a:solidFill>
                <a:latin typeface="Calibri" panose="020F0502020204030204" pitchFamily="34" charset="0"/>
                <a:ea typeface="Calibri" panose="020F0502020204030204" pitchFamily="34" charset="0"/>
                <a:cs typeface="Calibri" panose="020F0502020204030204" pitchFamily="34" charset="0"/>
              </a:rPr>
              <a:t>At opplysninger om offentlig ansatte ikke er så beskyttet av taushetsbestemmelsene som en «vanlig person».</a:t>
            </a:r>
          </a:p>
          <a:p>
            <a:r>
              <a:rPr lang="nb-NO" sz="1800" dirty="0">
                <a:latin typeface="Calibri" panose="020F0502020204030204" pitchFamily="34" charset="0"/>
                <a:ea typeface="Calibri" panose="020F0502020204030204" pitchFamily="34" charset="0"/>
                <a:cs typeface="Calibri" panose="020F0502020204030204" pitchFamily="34" charset="0"/>
              </a:rPr>
              <a:t>Nærmere opplysninger om personlige egenskaper hos gjerningsmannen/den ansatte er imidlertid taushetsbelagte opplysninger.</a:t>
            </a:r>
          </a:p>
          <a:p>
            <a:r>
              <a:rPr lang="nb-NO" sz="1800" dirty="0">
                <a:latin typeface="Calibri" panose="020F0502020204030204" pitchFamily="34" charset="0"/>
                <a:ea typeface="Calibri" panose="020F0502020204030204" pitchFamily="34" charset="0"/>
                <a:cs typeface="Calibri" panose="020F0502020204030204" pitchFamily="34" charset="0"/>
              </a:rPr>
              <a:t>Det samme gjelder skildringene av handlingene og bakgrunnen for disse i den grad slike opplysninger vil være egnet til å karakterisere vedkommende som person.</a:t>
            </a:r>
          </a:p>
          <a:p>
            <a:r>
              <a:rPr lang="nb-NO" sz="1800" dirty="0">
                <a:solidFill>
                  <a:srgbClr val="FF0000"/>
                </a:solidFill>
                <a:latin typeface="Calibri" panose="020F0502020204030204" pitchFamily="34" charset="0"/>
                <a:ea typeface="Calibri" panose="020F0502020204030204" pitchFamily="34" charset="0"/>
                <a:cs typeface="Calibri" panose="020F0502020204030204" pitchFamily="34" charset="0"/>
              </a:rPr>
              <a:t>Klage mot en saksbehandler og det arbeidet vedkommende utfører er ikke en taushetsbelagt opplysning eller opplysninger som går under paraplyen «personalsak».</a:t>
            </a:r>
          </a:p>
          <a:p>
            <a:r>
              <a:rPr lang="nb-NO" sz="1800" dirty="0">
                <a:latin typeface="Calibri" panose="020F0502020204030204" pitchFamily="34" charset="0"/>
                <a:ea typeface="Calibri" panose="020F0502020204030204" pitchFamily="34" charset="0"/>
                <a:cs typeface="Calibri" panose="020F0502020204030204" pitchFamily="34" charset="0"/>
              </a:rPr>
              <a:t>OBS</a:t>
            </a:r>
            <a:r>
              <a:rPr lang="nb-NO" sz="1800" dirty="0">
                <a:solidFill>
                  <a:srgbClr val="FF0000"/>
                </a:solidFill>
                <a:latin typeface="Calibri" panose="020F0502020204030204" pitchFamily="34" charset="0"/>
                <a:ea typeface="Calibri" panose="020F0502020204030204" pitchFamily="34" charset="0"/>
                <a:cs typeface="Calibri" panose="020F0502020204030204" pitchFamily="34" charset="0"/>
              </a:rPr>
              <a:t>: Legg merke til ordlyden</a:t>
            </a:r>
            <a:r>
              <a:rPr lang="nb-NO" sz="1800" dirty="0">
                <a:latin typeface="Calibri" panose="020F0502020204030204" pitchFamily="34" charset="0"/>
                <a:ea typeface="Calibri" panose="020F0502020204030204" pitchFamily="34" charset="0"/>
                <a:cs typeface="Calibri" panose="020F0502020204030204" pitchFamily="34" charset="0"/>
              </a:rPr>
              <a:t>: . At en offentlig ansatt har </a:t>
            </a:r>
            <a:r>
              <a:rPr lang="nb-NO" sz="1800" u="sng" dirty="0">
                <a:latin typeface="Calibri" panose="020F0502020204030204" pitchFamily="34" charset="0"/>
                <a:ea typeface="Calibri" panose="020F0502020204030204" pitchFamily="34" charset="0"/>
                <a:cs typeface="Calibri" panose="020F0502020204030204" pitchFamily="34" charset="0"/>
              </a:rPr>
              <a:t>gjort seg skyldig i og blitt avskjediget eller fått andre administrative reaksjoner</a:t>
            </a:r>
            <a:r>
              <a:rPr lang="nb-NO" sz="1800" dirty="0">
                <a:latin typeface="Calibri" panose="020F0502020204030204" pitchFamily="34" charset="0"/>
                <a:ea typeface="Calibri" panose="020F0502020204030204" pitchFamily="34" charset="0"/>
                <a:cs typeface="Calibri" panose="020F0502020204030204" pitchFamily="34" charset="0"/>
              </a:rPr>
              <a:t>.</a:t>
            </a:r>
          </a:p>
          <a:p>
            <a:r>
              <a:rPr lang="nb-NO" sz="1800" dirty="0">
                <a:solidFill>
                  <a:srgbClr val="FF0000"/>
                </a:solidFill>
                <a:latin typeface="Calibri" panose="020F0502020204030204" pitchFamily="34" charset="0"/>
                <a:ea typeface="Calibri" panose="020F0502020204030204" pitchFamily="34" charset="0"/>
                <a:cs typeface="Calibri" panose="020F0502020204030204" pitchFamily="34" charset="0"/>
              </a:rPr>
              <a:t>TENK SLIK: SAKEN BØR VÆRE AVGJORT FØR TAUSHETSPLIKTEN FALLER BORT. KUN EN BESKYLDNING OM LOVBRUDD ER IKKE TILSTREKKELIG TIL Å DROPPE TAUSHETSPLIKTEN. </a:t>
            </a:r>
          </a:p>
          <a:p>
            <a:endParaRPr lang="nb-NO" dirty="0"/>
          </a:p>
        </p:txBody>
      </p:sp>
    </p:spTree>
    <p:extLst>
      <p:ext uri="{BB962C8B-B14F-4D97-AF65-F5344CB8AC3E}">
        <p14:creationId xmlns:p14="http://schemas.microsoft.com/office/powerpoint/2010/main" val="36788309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319208D5-78D9-BA2A-CA93-FACE3281D131}"/>
              </a:ext>
            </a:extLst>
          </p:cNvPr>
          <p:cNvSpPr>
            <a:spLocks noGrp="1"/>
          </p:cNvSpPr>
          <p:nvPr>
            <p:ph type="body" sz="quarter" idx="10"/>
          </p:nvPr>
        </p:nvSpPr>
        <p:spPr/>
        <p:txBody>
          <a:bodyPr/>
          <a:lstStyle/>
          <a:p>
            <a:pPr marL="0" indent="0" algn="ctr">
              <a:buNone/>
            </a:pPr>
            <a:r>
              <a:rPr lang="nb-NO" dirty="0">
                <a:latin typeface="Calibri" panose="020F0502020204030204" pitchFamily="34" charset="0"/>
                <a:ea typeface="Calibri" panose="020F0502020204030204" pitchFamily="34" charset="0"/>
                <a:cs typeface="Calibri" panose="020F0502020204030204" pitchFamily="34" charset="0"/>
              </a:rPr>
              <a:t>Offentlig ansatte forts.</a:t>
            </a:r>
          </a:p>
          <a:p>
            <a:r>
              <a:rPr lang="nb-NO" sz="2000" dirty="0">
                <a:latin typeface="Calibri" panose="020F0502020204030204" pitchFamily="34" charset="0"/>
                <a:ea typeface="Calibri" panose="020F0502020204030204" pitchFamily="34" charset="0"/>
                <a:cs typeface="Calibri" panose="020F0502020204030204" pitchFamily="34" charset="0"/>
              </a:rPr>
              <a:t>Hva saken gjelder, hva som har skjedd og hvilke reaksjon som er gitt er ikke taushetsbelagt.</a:t>
            </a:r>
          </a:p>
          <a:p>
            <a:endParaRPr lang="nb-NO" sz="2000" dirty="0">
              <a:latin typeface="Calibri" panose="020F0502020204030204" pitchFamily="34" charset="0"/>
              <a:ea typeface="Calibri" panose="020F0502020204030204" pitchFamily="34" charset="0"/>
              <a:cs typeface="Calibri" panose="020F0502020204030204" pitchFamily="34" charset="0"/>
            </a:endParaRPr>
          </a:p>
          <a:p>
            <a:r>
              <a:rPr lang="nb-NO" sz="2000" dirty="0">
                <a:latin typeface="Calibri" panose="020F0502020204030204" pitchFamily="34" charset="0"/>
                <a:ea typeface="Calibri" panose="020F0502020204030204" pitchFamily="34" charset="0"/>
                <a:cs typeface="Calibri" panose="020F0502020204030204" pitchFamily="34" charset="0"/>
              </a:rPr>
              <a:t>HUSK: </a:t>
            </a:r>
            <a:r>
              <a:rPr lang="nb-NO" sz="2000" dirty="0">
                <a:solidFill>
                  <a:srgbClr val="FF0000"/>
                </a:solidFill>
                <a:latin typeface="Calibri" panose="020F0502020204030204" pitchFamily="34" charset="0"/>
                <a:ea typeface="Calibri" panose="020F0502020204030204" pitchFamily="34" charset="0"/>
                <a:cs typeface="Calibri" panose="020F0502020204030204" pitchFamily="34" charset="0"/>
              </a:rPr>
              <a:t>KUN EN BESKYLDNING OM LOVBRUDD ER IKKE TILSTREKKELIG TIL Å DROPPE TAUSHETSPLIKTEN. </a:t>
            </a:r>
          </a:p>
          <a:p>
            <a:endParaRPr lang="nb-NO" dirty="0"/>
          </a:p>
          <a:p>
            <a:pPr marL="0" indent="0" algn="ctr">
              <a:buNone/>
            </a:pPr>
            <a:endParaRPr lang="nb-NO"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46125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CF92033B-DE51-65F5-8468-F8D48137A3DA}"/>
              </a:ext>
            </a:extLst>
          </p:cNvPr>
          <p:cNvSpPr>
            <a:spLocks noGrp="1"/>
          </p:cNvSpPr>
          <p:nvPr>
            <p:ph type="body" sz="quarter" idx="10"/>
          </p:nvPr>
        </p:nvSpPr>
        <p:spPr/>
        <p:txBody>
          <a:bodyPr/>
          <a:lstStyle/>
          <a:p>
            <a:pPr marL="0" indent="0" algn="ctr">
              <a:buNone/>
            </a:pPr>
            <a:r>
              <a:rPr lang="nb-NO" sz="2400" b="1" dirty="0">
                <a:latin typeface="Calibri" panose="020F0502020204030204" pitchFamily="34" charset="0"/>
                <a:ea typeface="Calibri" panose="020F0502020204030204" pitchFamily="34" charset="0"/>
                <a:cs typeface="Calibri" panose="020F0502020204030204" pitchFamily="34" charset="0"/>
              </a:rPr>
              <a:t>Identifisering – lovbrudd i tjenesten</a:t>
            </a:r>
          </a:p>
          <a:p>
            <a:pPr marL="0" indent="0" algn="ctr">
              <a:buNone/>
            </a:pPr>
            <a:endParaRPr lang="nb-NO" sz="2000" b="1" dirty="0">
              <a:latin typeface="Calibri" panose="020F0502020204030204" pitchFamily="34" charset="0"/>
              <a:ea typeface="Calibri" panose="020F0502020204030204" pitchFamily="34" charset="0"/>
              <a:cs typeface="Calibri" panose="020F0502020204030204" pitchFamily="34" charset="0"/>
            </a:endParaRPr>
          </a:p>
          <a:p>
            <a:r>
              <a:rPr lang="nb-NO" sz="2000" dirty="0">
                <a:latin typeface="Calibri" panose="020F0502020204030204" pitchFamily="34" charset="0"/>
                <a:ea typeface="Calibri" panose="020F0502020204030204" pitchFamily="34" charset="0"/>
                <a:cs typeface="Calibri" panose="020F0502020204030204" pitchFamily="34" charset="0"/>
              </a:rPr>
              <a:t>Ved eventuell identifisering av gjerningsperson/den ansatte i forbindelse med innsynsbegjæring, skal det tas hensyn til hvor høy stilling den aktuelle tjenestemannen har, hvor viktig tilliten fra allmennheten er til stillingen og hvor nært knyttet til stillingen selve handlingen er.</a:t>
            </a:r>
          </a:p>
          <a:p>
            <a:endParaRPr lang="nb-NO" dirty="0"/>
          </a:p>
          <a:p>
            <a:endParaRPr lang="nb-NO" dirty="0"/>
          </a:p>
        </p:txBody>
      </p:sp>
    </p:spTree>
    <p:extLst>
      <p:ext uri="{BB962C8B-B14F-4D97-AF65-F5344CB8AC3E}">
        <p14:creationId xmlns:p14="http://schemas.microsoft.com/office/powerpoint/2010/main" val="4209289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9CA76499-F1CF-94CB-B087-0948DB83F08E}"/>
              </a:ext>
            </a:extLst>
          </p:cNvPr>
          <p:cNvSpPr>
            <a:spLocks noGrp="1"/>
          </p:cNvSpPr>
          <p:nvPr>
            <p:ph type="body" sz="quarter" idx="10"/>
          </p:nvPr>
        </p:nvSpPr>
        <p:spPr/>
        <p:txBody>
          <a:bodyPr/>
          <a:lstStyle/>
          <a:p>
            <a:pPr marL="0" indent="0" algn="ctr">
              <a:buNone/>
            </a:pPr>
            <a:r>
              <a:rPr lang="nb-NO" dirty="0"/>
              <a:t>Taushetsplikt – dette gjør du</a:t>
            </a:r>
          </a:p>
          <a:p>
            <a:pPr marL="0" indent="0" algn="ctr">
              <a:buNone/>
            </a:pPr>
            <a:endParaRPr lang="nb-NO" dirty="0"/>
          </a:p>
          <a:p>
            <a:pPr marL="0" indent="0" algn="ctr">
              <a:buNone/>
            </a:pPr>
            <a:endParaRPr lang="nb-NO" dirty="0"/>
          </a:p>
        </p:txBody>
      </p:sp>
      <p:sp>
        <p:nvSpPr>
          <p:cNvPr id="4" name="TekstSylinder 3">
            <a:extLst>
              <a:ext uri="{FF2B5EF4-FFF2-40B4-BE49-F238E27FC236}">
                <a16:creationId xmlns:a16="http://schemas.microsoft.com/office/drawing/2014/main" id="{734A00C6-DBFA-A9CB-2969-668E87656ECD}"/>
              </a:ext>
            </a:extLst>
          </p:cNvPr>
          <p:cNvSpPr txBox="1"/>
          <p:nvPr/>
        </p:nvSpPr>
        <p:spPr>
          <a:xfrm>
            <a:off x="755576" y="2348880"/>
            <a:ext cx="3168352" cy="2862322"/>
          </a:xfrm>
          <a:prstGeom prst="rect">
            <a:avLst/>
          </a:prstGeom>
          <a:noFill/>
        </p:spPr>
        <p:txBody>
          <a:bodyPr wrap="square" rtlCol="0">
            <a:spAutoFit/>
          </a:bodyPr>
          <a:lstStyle/>
          <a:p>
            <a:pPr marL="0" indent="0">
              <a:buNone/>
            </a:pPr>
            <a:endParaRPr lang="nb-NO" b="1"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nb-NO" b="1" dirty="0">
                <a:latin typeface="Calibri" panose="020F0502020204030204" pitchFamily="34" charset="0"/>
                <a:ea typeface="Calibri" panose="020F0502020204030204" pitchFamily="34" charset="0"/>
                <a:cs typeface="Calibri" panose="020F0502020204030204" pitchFamily="34" charset="0"/>
              </a:rPr>
              <a:t>Husk:</a:t>
            </a:r>
          </a:p>
          <a:p>
            <a:pPr marL="285750" indent="-285750">
              <a:buFont typeface="Arial" panose="020B0604020202020204" pitchFamily="34" charset="0"/>
              <a:buChar char="•"/>
            </a:pPr>
            <a:r>
              <a:rPr lang="nb-NO" dirty="0">
                <a:latin typeface="Calibri" panose="020F0502020204030204" pitchFamily="34" charset="0"/>
                <a:ea typeface="Calibri" panose="020F0502020204030204" pitchFamily="34" charset="0"/>
                <a:cs typeface="Calibri" panose="020F0502020204030204" pitchFamily="34" charset="0"/>
              </a:rPr>
              <a:t>Les nøye gjennom alle dokumenter du får inn eller produserer selv.</a:t>
            </a:r>
          </a:p>
          <a:p>
            <a:pPr marL="285750" indent="-285750">
              <a:buFont typeface="Arial" panose="020B0604020202020204" pitchFamily="34" charset="0"/>
              <a:buChar char="•"/>
            </a:pPr>
            <a:r>
              <a:rPr lang="nb-NO" dirty="0">
                <a:latin typeface="Calibri" panose="020F0502020204030204" pitchFamily="34" charset="0"/>
                <a:ea typeface="Calibri" panose="020F0502020204030204" pitchFamily="34" charset="0"/>
                <a:cs typeface="Calibri" panose="020F0502020204030204" pitchFamily="34" charset="0"/>
              </a:rPr>
              <a:t>Still alltid deg selv spørsmålet: </a:t>
            </a:r>
            <a:r>
              <a:rPr lang="nb-NO" dirty="0">
                <a:solidFill>
                  <a:srgbClr val="FF0000"/>
                </a:solidFill>
                <a:latin typeface="Calibri" panose="020F0502020204030204" pitchFamily="34" charset="0"/>
                <a:ea typeface="Calibri" panose="020F0502020204030204" pitchFamily="34" charset="0"/>
                <a:cs typeface="Calibri" panose="020F0502020204030204" pitchFamily="34" charset="0"/>
              </a:rPr>
              <a:t>Er det taushetspliktige opplysninger i dette dokumentet?</a:t>
            </a:r>
            <a:endParaRPr lang="nb-NO" dirty="0">
              <a:latin typeface="Calibri" panose="020F0502020204030204" pitchFamily="34" charset="0"/>
              <a:ea typeface="Calibri" panose="020F0502020204030204" pitchFamily="34" charset="0"/>
              <a:cs typeface="Calibri" panose="020F0502020204030204" pitchFamily="34" charset="0"/>
            </a:endParaRPr>
          </a:p>
        </p:txBody>
      </p:sp>
      <p:sp>
        <p:nvSpPr>
          <p:cNvPr id="6" name="TekstSylinder 5">
            <a:extLst>
              <a:ext uri="{FF2B5EF4-FFF2-40B4-BE49-F238E27FC236}">
                <a16:creationId xmlns:a16="http://schemas.microsoft.com/office/drawing/2014/main" id="{DC2FFC05-2093-34FD-48E6-1F4F8C0F0740}"/>
              </a:ext>
            </a:extLst>
          </p:cNvPr>
          <p:cNvSpPr txBox="1"/>
          <p:nvPr/>
        </p:nvSpPr>
        <p:spPr>
          <a:xfrm>
            <a:off x="4788024" y="2492896"/>
            <a:ext cx="3240360" cy="3139321"/>
          </a:xfrm>
          <a:prstGeom prst="rect">
            <a:avLst/>
          </a:prstGeom>
          <a:noFill/>
        </p:spPr>
        <p:txBody>
          <a:bodyPr wrap="square" rtlCol="0">
            <a:spAutoFit/>
          </a:bodyPr>
          <a:lstStyle/>
          <a:p>
            <a:r>
              <a:rPr lang="nb-NO" dirty="0">
                <a:solidFill>
                  <a:srgbClr val="FF0000"/>
                </a:solidFill>
                <a:latin typeface="Calibri" panose="020F0502020204030204" pitchFamily="34" charset="0"/>
                <a:ea typeface="Calibri" panose="020F0502020204030204" pitchFamily="34" charset="0"/>
                <a:cs typeface="Calibri" panose="020F0502020204030204" pitchFamily="34" charset="0"/>
              </a:rPr>
              <a:t>Dette gjør du:</a:t>
            </a:r>
          </a:p>
          <a:p>
            <a:pPr marL="285750" indent="-285750">
              <a:buFont typeface="Arial" panose="020B0604020202020204" pitchFamily="34" charset="0"/>
              <a:buChar char="•"/>
            </a:pPr>
            <a:r>
              <a:rPr lang="nb-NO" dirty="0">
                <a:latin typeface="Calibri" panose="020F0502020204030204" pitchFamily="34" charset="0"/>
                <a:ea typeface="Calibri" panose="020F0502020204030204" pitchFamily="34" charset="0"/>
                <a:cs typeface="Calibri" panose="020F0502020204030204" pitchFamily="34" charset="0"/>
              </a:rPr>
              <a:t>Sørg for å påføre dokumentet opplysninger som viser at det inneholder taushetsbelagte opplysninger.</a:t>
            </a:r>
          </a:p>
          <a:p>
            <a:pPr marL="285750" indent="-285750">
              <a:buFont typeface="Arial" panose="020B0604020202020204" pitchFamily="34" charset="0"/>
              <a:buChar char="•"/>
            </a:pPr>
            <a:r>
              <a:rPr lang="nb-NO" dirty="0">
                <a:latin typeface="Calibri" panose="020F0502020204030204" pitchFamily="34" charset="0"/>
                <a:ea typeface="Calibri" panose="020F0502020204030204" pitchFamily="34" charset="0"/>
                <a:cs typeface="Calibri" panose="020F0502020204030204" pitchFamily="34" charset="0"/>
              </a:rPr>
              <a:t>Husk at </a:t>
            </a:r>
            <a:r>
              <a:rPr lang="nb-NO" dirty="0" err="1">
                <a:latin typeface="Calibri" panose="020F0502020204030204" pitchFamily="34" charset="0"/>
                <a:ea typeface="Calibri" panose="020F0502020204030204" pitchFamily="34" charset="0"/>
                <a:cs typeface="Calibri" panose="020F0502020204030204" pitchFamily="34" charset="0"/>
              </a:rPr>
              <a:t>offentleglova</a:t>
            </a:r>
            <a:r>
              <a:rPr lang="nb-NO" dirty="0">
                <a:latin typeface="Calibri" panose="020F0502020204030204" pitchFamily="34" charset="0"/>
                <a:ea typeface="Calibri" panose="020F0502020204030204" pitchFamily="34" charset="0"/>
                <a:cs typeface="Calibri" panose="020F0502020204030204" pitchFamily="34" charset="0"/>
              </a:rPr>
              <a:t> § 13 ikke kan stå alene.</a:t>
            </a:r>
          </a:p>
          <a:p>
            <a:pPr marL="285750" indent="-285750">
              <a:buFont typeface="Arial" panose="020B0604020202020204" pitchFamily="34" charset="0"/>
              <a:buChar char="•"/>
            </a:pPr>
            <a:r>
              <a:rPr lang="nb-NO" dirty="0">
                <a:latin typeface="Calibri" panose="020F0502020204030204" pitchFamily="34" charset="0"/>
                <a:ea typeface="Calibri" panose="020F0502020204030204" pitchFamily="34" charset="0"/>
                <a:cs typeface="Calibri" panose="020F0502020204030204" pitchFamily="34" charset="0"/>
              </a:rPr>
              <a:t>Den taushetsbestemmelsen som gjelder må også påføres. (Eks: Jamfør forvaltningsloven § 13)</a:t>
            </a:r>
          </a:p>
        </p:txBody>
      </p:sp>
    </p:spTree>
    <p:extLst>
      <p:ext uri="{BB962C8B-B14F-4D97-AF65-F5344CB8AC3E}">
        <p14:creationId xmlns:p14="http://schemas.microsoft.com/office/powerpoint/2010/main" val="40187393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3906DF67-ADA9-A625-C82F-499BA6B955C1}"/>
              </a:ext>
            </a:extLst>
          </p:cNvPr>
          <p:cNvSpPr>
            <a:spLocks noGrp="1"/>
          </p:cNvSpPr>
          <p:nvPr>
            <p:ph type="body" sz="quarter" idx="10"/>
          </p:nvPr>
        </p:nvSpPr>
        <p:spPr/>
        <p:txBody>
          <a:bodyPr/>
          <a:lstStyle/>
          <a:p>
            <a:pPr marL="0" indent="0" algn="ctr">
              <a:buNone/>
            </a:pPr>
            <a:r>
              <a:rPr lang="nb-NO" sz="2800" dirty="0">
                <a:latin typeface="Calibri" panose="020F0502020204030204" pitchFamily="34" charset="0"/>
                <a:ea typeface="Calibri" panose="020F0502020204030204" pitchFamily="34" charset="0"/>
                <a:cs typeface="Calibri" panose="020F0502020204030204" pitchFamily="34" charset="0"/>
              </a:rPr>
              <a:t>Når noen fritar dere fra taushetsplikten</a:t>
            </a:r>
          </a:p>
          <a:p>
            <a:pPr marL="0" indent="0" algn="ctr">
              <a:buNone/>
            </a:pPr>
            <a:endParaRPr lang="nb-NO" sz="2800" dirty="0">
              <a:latin typeface="Calibri" panose="020F0502020204030204" pitchFamily="34" charset="0"/>
              <a:ea typeface="Calibri" panose="020F0502020204030204" pitchFamily="34" charset="0"/>
              <a:cs typeface="Calibri" panose="020F0502020204030204" pitchFamily="34" charset="0"/>
            </a:endParaRPr>
          </a:p>
          <a:p>
            <a:r>
              <a:rPr lang="nb-NO" sz="1800" dirty="0">
                <a:latin typeface="Calibri" panose="020F0502020204030204" pitchFamily="34" charset="0"/>
                <a:ea typeface="Calibri" panose="020F0502020204030204" pitchFamily="34" charset="0"/>
                <a:cs typeface="Calibri" panose="020F0502020204030204" pitchFamily="34" charset="0"/>
              </a:rPr>
              <a:t>Den som er beskyttet av taushetsplikten kan frita en kommune fra denne, slik at dere må levere ut dokumenter med innhold av taushetsbelagte opplysninger.</a:t>
            </a:r>
          </a:p>
          <a:p>
            <a:r>
              <a:rPr lang="nb-NO" sz="1800" dirty="0">
                <a:latin typeface="Calibri" panose="020F0502020204030204" pitchFamily="34" charset="0"/>
                <a:ea typeface="Calibri" panose="020F0502020204030204" pitchFamily="34" charset="0"/>
                <a:cs typeface="Calibri" panose="020F0502020204030204" pitchFamily="34" charset="0"/>
              </a:rPr>
              <a:t>En som er beskyttet av taushetsplikten kan også frita dere fra denne slik at dere for eksempel kan uttale dere til media om en sak.</a:t>
            </a:r>
          </a:p>
          <a:p>
            <a:r>
              <a:rPr lang="nb-NO" sz="1800" dirty="0">
                <a:solidFill>
                  <a:srgbClr val="FF0000"/>
                </a:solidFill>
                <a:latin typeface="Calibri" panose="020F0502020204030204" pitchFamily="34" charset="0"/>
                <a:ea typeface="Calibri" panose="020F0502020204030204" pitchFamily="34" charset="0"/>
                <a:cs typeface="Calibri" panose="020F0502020204030204" pitchFamily="34" charset="0"/>
              </a:rPr>
              <a:t>HUSK: Dere har ikke plikt til å uttale dere om dere får slik fritak, men dere har muligheten til å uttale dere.</a:t>
            </a:r>
          </a:p>
          <a:p>
            <a:r>
              <a:rPr lang="nb-NO" sz="1800" dirty="0">
                <a:latin typeface="Calibri" panose="020F0502020204030204" pitchFamily="34" charset="0"/>
                <a:ea typeface="Calibri" panose="020F0502020204030204" pitchFamily="34" charset="0"/>
                <a:cs typeface="Calibri" panose="020F0502020204030204" pitchFamily="34" charset="0"/>
              </a:rPr>
              <a:t>Om noen ønsker å frita dere fra taushetsplikten, bør dere sørge for å få dette skriftlig.</a:t>
            </a:r>
          </a:p>
          <a:p>
            <a:r>
              <a:rPr lang="nb-NO" sz="1800" dirty="0">
                <a:latin typeface="Calibri" panose="020F0502020204030204" pitchFamily="34" charset="0"/>
                <a:ea typeface="Calibri" panose="020F0502020204030204" pitchFamily="34" charset="0"/>
                <a:cs typeface="Calibri" panose="020F0502020204030204" pitchFamily="34" charset="0"/>
              </a:rPr>
              <a:t>Selv om noen fritar dere fra taushetsplikten, </a:t>
            </a:r>
            <a:r>
              <a:rPr lang="nb-NO" sz="1800" dirty="0">
                <a:solidFill>
                  <a:srgbClr val="FF0000"/>
                </a:solidFill>
                <a:latin typeface="Calibri" panose="020F0502020204030204" pitchFamily="34" charset="0"/>
                <a:ea typeface="Calibri" panose="020F0502020204030204" pitchFamily="34" charset="0"/>
                <a:cs typeface="Calibri" panose="020F0502020204030204" pitchFamily="34" charset="0"/>
              </a:rPr>
              <a:t>MÅ DERE HUSKE PÅ Å SJEKKE DOKUMENTET SLIK AT IKKE ANDRE PERSONER OGSÅ ER OMTALT I DOKUMENTET MED OPPLYSNINGER SOM KAN VÆRE TAUSHETSBELAGT.</a:t>
            </a:r>
          </a:p>
          <a:p>
            <a:pPr marL="0" indent="0">
              <a:buNone/>
            </a:pPr>
            <a:endParaRPr lang="nb-NO"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941490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16D169A-0A28-44F9-97F2-160157D4E0E5}"/>
              </a:ext>
            </a:extLst>
          </p:cNvPr>
          <p:cNvSpPr>
            <a:spLocks noGrp="1"/>
          </p:cNvSpPr>
          <p:nvPr>
            <p:ph type="title"/>
          </p:nvPr>
        </p:nvSpPr>
        <p:spPr/>
        <p:txBody>
          <a:bodyPr/>
          <a:lstStyle/>
          <a:p>
            <a:r>
              <a:rPr lang="nb-NO" sz="3600" dirty="0"/>
              <a:t>Kan ikke avtale hemmelighold</a:t>
            </a:r>
            <a:endParaRPr lang="nb-NO" sz="2400" dirty="0">
              <a:latin typeface="Calibri" panose="020F0502020204030204" pitchFamily="34" charset="0"/>
              <a:cs typeface="Calibri" panose="020F0502020204030204" pitchFamily="34" charset="0"/>
            </a:endParaRPr>
          </a:p>
        </p:txBody>
      </p:sp>
      <p:sp>
        <p:nvSpPr>
          <p:cNvPr id="3" name="Plassholder for tekst 2">
            <a:extLst>
              <a:ext uri="{FF2B5EF4-FFF2-40B4-BE49-F238E27FC236}">
                <a16:creationId xmlns:a16="http://schemas.microsoft.com/office/drawing/2014/main" id="{8168EBB8-0A35-49FF-AE38-05FDA412B548}"/>
              </a:ext>
            </a:extLst>
          </p:cNvPr>
          <p:cNvSpPr>
            <a:spLocks noGrp="1"/>
          </p:cNvSpPr>
          <p:nvPr>
            <p:ph type="body" sz="quarter" idx="10"/>
          </p:nvPr>
        </p:nvSpPr>
        <p:spPr/>
        <p:txBody>
          <a:bodyPr/>
          <a:lstStyle/>
          <a:p>
            <a:r>
              <a:rPr lang="nb-NO" sz="1400" dirty="0"/>
              <a:t>Mange næringsdrivende som henvender seg til en kommune har ønsker om at henvendelse og innholdet i denne ikke blir kjent for allmennheten. </a:t>
            </a:r>
          </a:p>
          <a:p>
            <a:endParaRPr lang="nb-NO" sz="1400" dirty="0"/>
          </a:p>
          <a:p>
            <a:r>
              <a:rPr lang="nb-NO" sz="1400" dirty="0"/>
              <a:t>Det kan være fordi henvendelsen inneholder bedriftshemmeligheter.</a:t>
            </a:r>
          </a:p>
          <a:p>
            <a:endParaRPr lang="nb-NO" sz="1400" dirty="0"/>
          </a:p>
          <a:p>
            <a:r>
              <a:rPr lang="nb-NO" sz="1400" dirty="0"/>
              <a:t>Men det kan også være fordi det ikke ønskes innsyn i dårlig økonomi, konkursfare, eller forhold som kan påvirkemiljøet.</a:t>
            </a:r>
          </a:p>
          <a:p>
            <a:endParaRPr lang="nb-NO" sz="1400" dirty="0"/>
          </a:p>
          <a:p>
            <a:r>
              <a:rPr lang="nb-NO" sz="1400" b="1" dirty="0"/>
              <a:t>Et forvaltningsorgan kan ikke avtale konfidensialitet med en part uten å ha dekning for dette med hjemmel i lov</a:t>
            </a:r>
            <a:r>
              <a:rPr lang="nb-NO" sz="1400" dirty="0"/>
              <a:t>.</a:t>
            </a:r>
          </a:p>
          <a:p>
            <a:pPr marL="457200" lvl="1" indent="0">
              <a:buNone/>
            </a:pPr>
            <a:endParaRPr lang="nb-NO"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963069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4D77A3F3-7AD1-21B4-95C2-540903BB6187}"/>
              </a:ext>
            </a:extLst>
          </p:cNvPr>
          <p:cNvSpPr>
            <a:spLocks noGrp="1"/>
          </p:cNvSpPr>
          <p:nvPr>
            <p:ph type="body" sz="quarter" idx="10"/>
          </p:nvPr>
        </p:nvSpPr>
        <p:spPr/>
        <p:txBody>
          <a:bodyPr/>
          <a:lstStyle/>
          <a:p>
            <a:pPr marL="0" indent="0" algn="ctr">
              <a:buNone/>
            </a:pPr>
            <a:r>
              <a:rPr lang="nb-NO" dirty="0">
                <a:latin typeface="Calibri" panose="020F0502020204030204" pitchFamily="34" charset="0"/>
                <a:ea typeface="Calibri" panose="020F0502020204030204" pitchFamily="34" charset="0"/>
                <a:cs typeface="Calibri" panose="020F0502020204030204" pitchFamily="34" charset="0"/>
              </a:rPr>
              <a:t>Unntatt offentlighet</a:t>
            </a:r>
          </a:p>
          <a:p>
            <a:pPr marL="0" indent="0" algn="ctr">
              <a:buNone/>
            </a:pPr>
            <a:r>
              <a:rPr lang="nb-NO" dirty="0">
                <a:latin typeface="Calibri" panose="020F0502020204030204" pitchFamily="34" charset="0"/>
                <a:ea typeface="Calibri" panose="020F0502020204030204" pitchFamily="34" charset="0"/>
                <a:cs typeface="Calibri" panose="020F0502020204030204" pitchFamily="34" charset="0"/>
              </a:rPr>
              <a:t>Kan unntas – er unntatt</a:t>
            </a:r>
          </a:p>
          <a:p>
            <a:pPr marL="0" indent="0" algn="ctr">
              <a:buNone/>
            </a:pPr>
            <a:endParaRPr lang="nb-NO"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nb-NO" dirty="0">
              <a:latin typeface="Calibri" panose="020F0502020204030204" pitchFamily="34" charset="0"/>
              <a:ea typeface="Calibri" panose="020F0502020204030204" pitchFamily="34" charset="0"/>
              <a:cs typeface="Calibri" panose="020F0502020204030204" pitchFamily="34" charset="0"/>
            </a:endParaRPr>
          </a:p>
        </p:txBody>
      </p:sp>
      <p:sp>
        <p:nvSpPr>
          <p:cNvPr id="3" name="TekstSylinder 2">
            <a:extLst>
              <a:ext uri="{FF2B5EF4-FFF2-40B4-BE49-F238E27FC236}">
                <a16:creationId xmlns:a16="http://schemas.microsoft.com/office/drawing/2014/main" id="{40EC9D01-7469-D81F-DDE9-7928A1AFBF8D}"/>
              </a:ext>
            </a:extLst>
          </p:cNvPr>
          <p:cNvSpPr txBox="1"/>
          <p:nvPr/>
        </p:nvSpPr>
        <p:spPr>
          <a:xfrm>
            <a:off x="899592" y="2969812"/>
            <a:ext cx="3168352" cy="3385542"/>
          </a:xfrm>
          <a:prstGeom prst="rect">
            <a:avLst/>
          </a:prstGeom>
          <a:noFill/>
        </p:spPr>
        <p:txBody>
          <a:bodyPr wrap="square" rtlCol="0">
            <a:spAutoFit/>
          </a:bodyPr>
          <a:lstStyle/>
          <a:p>
            <a:r>
              <a:rPr lang="nb-NO" sz="1600" b="1" dirty="0">
                <a:latin typeface="Calibri" panose="020F0502020204030204" pitchFamily="34" charset="0"/>
                <a:ea typeface="Calibri" panose="020F0502020204030204" pitchFamily="34" charset="0"/>
                <a:cs typeface="Calibri" panose="020F0502020204030204" pitchFamily="34" charset="0"/>
              </a:rPr>
              <a:t>Kan unntas</a:t>
            </a:r>
          </a:p>
          <a:p>
            <a:pPr marL="285750" indent="-285750">
              <a:buFont typeface="Arial" panose="020B0604020202020204" pitchFamily="34" charset="0"/>
              <a:buChar char="•"/>
            </a:pPr>
            <a:r>
              <a:rPr lang="nb-NO" sz="1600" dirty="0">
                <a:latin typeface="Calibri" panose="020F0502020204030204" pitchFamily="34" charset="0"/>
                <a:ea typeface="Calibri" panose="020F0502020204030204" pitchFamily="34" charset="0"/>
                <a:cs typeface="Calibri" panose="020F0502020204030204" pitchFamily="34" charset="0"/>
              </a:rPr>
              <a:t>Når du leser unntaksparagrafene i </a:t>
            </a:r>
            <a:r>
              <a:rPr lang="nb-NO" sz="1600" dirty="0" err="1">
                <a:latin typeface="Calibri" panose="020F0502020204030204" pitchFamily="34" charset="0"/>
                <a:ea typeface="Calibri" panose="020F0502020204030204" pitchFamily="34" charset="0"/>
                <a:cs typeface="Calibri" panose="020F0502020204030204" pitchFamily="34" charset="0"/>
              </a:rPr>
              <a:t>offentleglova</a:t>
            </a:r>
            <a:r>
              <a:rPr lang="nb-NO" sz="1600" dirty="0">
                <a:latin typeface="Calibri" panose="020F0502020204030204" pitchFamily="34" charset="0"/>
                <a:ea typeface="Calibri" panose="020F0502020204030204" pitchFamily="34" charset="0"/>
                <a:cs typeface="Calibri" panose="020F0502020204030204" pitchFamily="34" charset="0"/>
              </a:rPr>
              <a:t> vil du se at det i fleste paragrafer står </a:t>
            </a:r>
            <a:r>
              <a:rPr lang="nb-NO" sz="1600" u="sng" dirty="0">
                <a:latin typeface="Calibri" panose="020F0502020204030204" pitchFamily="34" charset="0"/>
                <a:ea typeface="Calibri" panose="020F0502020204030204" pitchFamily="34" charset="0"/>
                <a:cs typeface="Calibri" panose="020F0502020204030204" pitchFamily="34" charset="0"/>
              </a:rPr>
              <a:t>kan unntas. </a:t>
            </a:r>
          </a:p>
          <a:p>
            <a:pPr marL="742950" lvl="1" indent="-285750">
              <a:buFont typeface="Courier New" panose="02070309020205020404" pitchFamily="49" charset="0"/>
              <a:buChar char="o"/>
            </a:pPr>
            <a:r>
              <a:rPr lang="nb-NO" sz="1400" dirty="0">
                <a:solidFill>
                  <a:srgbClr val="FF0000"/>
                </a:solidFill>
                <a:latin typeface="Calibri" panose="020F0502020204030204" pitchFamily="34" charset="0"/>
                <a:ea typeface="Calibri" panose="020F0502020204030204" pitchFamily="34" charset="0"/>
                <a:cs typeface="Calibri" panose="020F0502020204030204" pitchFamily="34" charset="0"/>
              </a:rPr>
              <a:t>Dette betyr at du ikke har plikt til å unnta dokumenter eller opplysninger, men at du har muligheter innenfor visse rammer. </a:t>
            </a:r>
          </a:p>
          <a:p>
            <a:pPr marL="285750" indent="-285750">
              <a:buFont typeface="Arial" panose="020B0604020202020204" pitchFamily="34" charset="0"/>
              <a:buChar char="•"/>
            </a:pPr>
            <a:r>
              <a:rPr lang="nb-NO" sz="1400" dirty="0">
                <a:latin typeface="Calibri" panose="020F0502020204030204" pitchFamily="34" charset="0"/>
                <a:ea typeface="Calibri" panose="020F0502020204030204" pitchFamily="34" charset="0"/>
                <a:cs typeface="Calibri" panose="020F0502020204030204" pitchFamily="34" charset="0"/>
              </a:rPr>
              <a:t>Om du velger å unnta e</a:t>
            </a:r>
            <a:r>
              <a:rPr lang="nb-NO" sz="1600" dirty="0">
                <a:latin typeface="Calibri" panose="020F0502020204030204" pitchFamily="34" charset="0"/>
                <a:ea typeface="Calibri" panose="020F0502020204030204" pitchFamily="34" charset="0"/>
                <a:cs typeface="Calibri" panose="020F0502020204030204" pitchFamily="34" charset="0"/>
              </a:rPr>
              <a:t>t dokument eller opplysninger i et dokument, plikter du å vurdere meroffentlighet. </a:t>
            </a:r>
          </a:p>
        </p:txBody>
      </p:sp>
      <p:sp>
        <p:nvSpPr>
          <p:cNvPr id="6" name="TekstSylinder 5">
            <a:extLst>
              <a:ext uri="{FF2B5EF4-FFF2-40B4-BE49-F238E27FC236}">
                <a16:creationId xmlns:a16="http://schemas.microsoft.com/office/drawing/2014/main" id="{FAA6062E-51F1-9400-A394-C9E9CED4EFD1}"/>
              </a:ext>
            </a:extLst>
          </p:cNvPr>
          <p:cNvSpPr txBox="1"/>
          <p:nvPr/>
        </p:nvSpPr>
        <p:spPr>
          <a:xfrm>
            <a:off x="5076058" y="2969812"/>
            <a:ext cx="3168350" cy="1569660"/>
          </a:xfrm>
          <a:prstGeom prst="rect">
            <a:avLst/>
          </a:prstGeom>
          <a:noFill/>
        </p:spPr>
        <p:txBody>
          <a:bodyPr wrap="square" rtlCol="0">
            <a:spAutoFit/>
          </a:bodyPr>
          <a:lstStyle/>
          <a:p>
            <a:r>
              <a:rPr lang="nb-NO" sz="1600" b="1" dirty="0">
                <a:latin typeface="Calibri" panose="020F0502020204030204" pitchFamily="34" charset="0"/>
                <a:ea typeface="Calibri" panose="020F0502020204030204" pitchFamily="34" charset="0"/>
                <a:cs typeface="Calibri" panose="020F0502020204030204" pitchFamily="34" charset="0"/>
              </a:rPr>
              <a:t>Skal unntas</a:t>
            </a:r>
          </a:p>
          <a:p>
            <a:pPr marL="285750" indent="-285750">
              <a:buFont typeface="Arial" panose="020B0604020202020204" pitchFamily="34" charset="0"/>
              <a:buChar char="•"/>
            </a:pPr>
            <a:r>
              <a:rPr lang="nb-NO" sz="1600" dirty="0">
                <a:latin typeface="Calibri" panose="020F0502020204030204" pitchFamily="34" charset="0"/>
                <a:ea typeface="Calibri" panose="020F0502020204030204" pitchFamily="34" charset="0"/>
                <a:cs typeface="Calibri" panose="020F0502020204030204" pitchFamily="34" charset="0"/>
              </a:rPr>
              <a:t>Når det står er unntatt, er dette et </a:t>
            </a:r>
            <a:r>
              <a:rPr lang="nb-NO" sz="1600" b="1" dirty="0">
                <a:solidFill>
                  <a:srgbClr val="FF0000"/>
                </a:solidFill>
                <a:latin typeface="Calibri" panose="020F0502020204030204" pitchFamily="34" charset="0"/>
                <a:ea typeface="Calibri" panose="020F0502020204030204" pitchFamily="34" charset="0"/>
                <a:cs typeface="Calibri" panose="020F0502020204030204" pitchFamily="34" charset="0"/>
              </a:rPr>
              <a:t>krav.</a:t>
            </a:r>
          </a:p>
          <a:p>
            <a:pPr marL="285750" indent="-285750">
              <a:buFont typeface="Arial" panose="020B0604020202020204" pitchFamily="34" charset="0"/>
              <a:buChar char="•"/>
            </a:pPr>
            <a:r>
              <a:rPr lang="nb-NO" sz="1600" dirty="0">
                <a:latin typeface="Calibri" panose="020F0502020204030204" pitchFamily="34" charset="0"/>
                <a:ea typeface="Calibri" panose="020F0502020204030204" pitchFamily="34" charset="0"/>
                <a:cs typeface="Calibri" panose="020F0502020204030204" pitchFamily="34" charset="0"/>
              </a:rPr>
              <a:t>Det kan medføre </a:t>
            </a:r>
            <a:r>
              <a:rPr lang="nb-NO" sz="1600" b="1" dirty="0">
                <a:solidFill>
                  <a:srgbClr val="FF0000"/>
                </a:solidFill>
                <a:latin typeface="Calibri" panose="020F0502020204030204" pitchFamily="34" charset="0"/>
                <a:ea typeface="Calibri" panose="020F0502020204030204" pitchFamily="34" charset="0"/>
                <a:cs typeface="Calibri" panose="020F0502020204030204" pitchFamily="34" charset="0"/>
              </a:rPr>
              <a:t>straffansvar</a:t>
            </a:r>
            <a:r>
              <a:rPr lang="nb-NO" sz="1600" dirty="0">
                <a:latin typeface="Calibri" panose="020F0502020204030204" pitchFamily="34" charset="0"/>
                <a:ea typeface="Calibri" panose="020F0502020204030204" pitchFamily="34" charset="0"/>
                <a:cs typeface="Calibri" panose="020F0502020204030204" pitchFamily="34" charset="0"/>
              </a:rPr>
              <a:t> å for eksempel offentliggjøre taushetsbelagte opplysninger</a:t>
            </a:r>
          </a:p>
        </p:txBody>
      </p:sp>
    </p:spTree>
    <p:extLst>
      <p:ext uri="{BB962C8B-B14F-4D97-AF65-F5344CB8AC3E}">
        <p14:creationId xmlns:p14="http://schemas.microsoft.com/office/powerpoint/2010/main" val="38329830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FFEF3BC4-BEA2-6951-0A96-DCCA8BBAB28F}"/>
              </a:ext>
            </a:extLst>
          </p:cNvPr>
          <p:cNvSpPr>
            <a:spLocks noGrp="1"/>
          </p:cNvSpPr>
          <p:nvPr>
            <p:ph type="body" sz="quarter" idx="10"/>
          </p:nvPr>
        </p:nvSpPr>
        <p:spPr/>
        <p:txBody>
          <a:bodyPr/>
          <a:lstStyle/>
          <a:p>
            <a:pPr marL="0" indent="0" algn="ctr">
              <a:buNone/>
            </a:pPr>
            <a:r>
              <a:rPr lang="nb-NO" dirty="0">
                <a:latin typeface="Calibri" panose="020F0502020204030204" pitchFamily="34" charset="0"/>
                <a:ea typeface="Calibri" panose="020F0502020204030204" pitchFamily="34" charset="0"/>
                <a:cs typeface="Calibri" panose="020F0502020204030204" pitchFamily="34" charset="0"/>
              </a:rPr>
              <a:t>Paragraf 28 – innsynskravet</a:t>
            </a:r>
          </a:p>
          <a:p>
            <a:pPr marL="0" indent="0" algn="ctr">
              <a:buNone/>
            </a:pPr>
            <a:endParaRPr lang="nb-NO" dirty="0">
              <a:latin typeface="Calibri" panose="020F0502020204030204" pitchFamily="34" charset="0"/>
              <a:ea typeface="Calibri" panose="020F0502020204030204" pitchFamily="34" charset="0"/>
              <a:cs typeface="Calibri" panose="020F0502020204030204" pitchFamily="34" charset="0"/>
            </a:endParaRPr>
          </a:p>
          <a:p>
            <a:r>
              <a:rPr lang="nb-NO" sz="1800" dirty="0">
                <a:latin typeface="Calibri" panose="020F0502020204030204" pitchFamily="34" charset="0"/>
                <a:ea typeface="Calibri" panose="020F0502020204030204" pitchFamily="34" charset="0"/>
                <a:cs typeface="Calibri" panose="020F0502020204030204" pitchFamily="34" charset="0"/>
              </a:rPr>
              <a:t>Det er ikke noe formkrav til et innsynskrav. Folk kan møte opp hos organet, ringe eller sende e-post. Det er heller ikke noe krav til at den som ber om innsyn skal identifisere seg for å kunne be om innsyn. </a:t>
            </a:r>
          </a:p>
          <a:p>
            <a:endParaRPr lang="nb-NO" sz="1800" dirty="0">
              <a:latin typeface="Calibri" panose="020F0502020204030204" pitchFamily="34" charset="0"/>
              <a:ea typeface="Calibri" panose="020F0502020204030204" pitchFamily="34" charset="0"/>
              <a:cs typeface="Calibri" panose="020F0502020204030204" pitchFamily="34" charset="0"/>
            </a:endParaRPr>
          </a:p>
          <a:p>
            <a:r>
              <a:rPr lang="nb-NO" sz="1800" dirty="0">
                <a:latin typeface="Calibri" panose="020F0502020204030204" pitchFamily="34" charset="0"/>
                <a:ea typeface="Calibri" panose="020F0502020204030204" pitchFamily="34" charset="0"/>
                <a:cs typeface="Calibri" panose="020F0502020204030204" pitchFamily="34" charset="0"/>
              </a:rPr>
              <a:t>Folk kan be om innsyn i et bestemt dokument, alle dokumentene i en bestemt sak eller i saker av en bestemt art. Ingen kan kreve </a:t>
            </a:r>
            <a:r>
              <a:rPr lang="nb-NO" sz="1800" dirty="0" err="1">
                <a:latin typeface="Calibri" panose="020F0502020204030204" pitchFamily="34" charset="0"/>
                <a:ea typeface="Calibri" panose="020F0502020204030204" pitchFamily="34" charset="0"/>
                <a:cs typeface="Calibri" panose="020F0502020204030204" pitchFamily="34" charset="0"/>
              </a:rPr>
              <a:t>atnoen</a:t>
            </a:r>
            <a:r>
              <a:rPr lang="nb-NO" sz="1800" dirty="0">
                <a:latin typeface="Calibri" panose="020F0502020204030204" pitchFamily="34" charset="0"/>
                <a:ea typeface="Calibri" panose="020F0502020204030204" pitchFamily="34" charset="0"/>
                <a:cs typeface="Calibri" panose="020F0502020204030204" pitchFamily="34" charset="0"/>
              </a:rPr>
              <a:t> skal identifisere saken eller dokumentet med nummer, dato osv., men saken må kunne identifiseres slik at det ikke er urimelig arbeidskrevende for organet å finne frem.  Uansett har forvaltningen etter forvaltningsloven rettledningsplikt. </a:t>
            </a:r>
          </a:p>
          <a:p>
            <a:endParaRPr lang="nb-NO" sz="1800" dirty="0">
              <a:latin typeface="Calibri" panose="020F0502020204030204" pitchFamily="34" charset="0"/>
              <a:ea typeface="Calibri" panose="020F0502020204030204" pitchFamily="34" charset="0"/>
              <a:cs typeface="Calibri" panose="020F0502020204030204" pitchFamily="34" charset="0"/>
            </a:endParaRPr>
          </a:p>
          <a:p>
            <a:r>
              <a:rPr lang="nb-NO" sz="1800" dirty="0">
                <a:latin typeface="Calibri" panose="020F0502020204030204" pitchFamily="34" charset="0"/>
                <a:ea typeface="Calibri" panose="020F0502020204030204" pitchFamily="34" charset="0"/>
                <a:cs typeface="Calibri" panose="020F0502020204030204" pitchFamily="34" charset="0"/>
              </a:rPr>
              <a:t>Når noen krever innsyn i journaler og  "</a:t>
            </a:r>
            <a:r>
              <a:rPr lang="nb-NO" sz="1800" dirty="0" err="1">
                <a:latin typeface="Calibri" panose="020F0502020204030204" pitchFamily="34" charset="0"/>
                <a:ea typeface="Calibri" panose="020F0502020204030204" pitchFamily="34" charset="0"/>
                <a:cs typeface="Calibri" panose="020F0502020204030204" pitchFamily="34" charset="0"/>
              </a:rPr>
              <a:t>liknande</a:t>
            </a:r>
            <a:r>
              <a:rPr lang="nb-NO" sz="1800" dirty="0">
                <a:latin typeface="Calibri" panose="020F0502020204030204" pitchFamily="34" charset="0"/>
                <a:ea typeface="Calibri" panose="020F0502020204030204" pitchFamily="34" charset="0"/>
                <a:cs typeface="Calibri" panose="020F0502020204030204" pitchFamily="34" charset="0"/>
              </a:rPr>
              <a:t> registre" - for eksempel dokumentoversikter i den enkelte sak - har dem krav på å få se hele journalen, ikke bare enkeltinnføringer.</a:t>
            </a:r>
          </a:p>
          <a:p>
            <a:pPr marL="0" indent="0">
              <a:buNone/>
            </a:pPr>
            <a:endParaRPr lang="nb-NO"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222570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16D169A-0A28-44F9-97F2-160157D4E0E5}"/>
              </a:ext>
            </a:extLst>
          </p:cNvPr>
          <p:cNvSpPr>
            <a:spLocks noGrp="1"/>
          </p:cNvSpPr>
          <p:nvPr>
            <p:ph type="title"/>
          </p:nvPr>
        </p:nvSpPr>
        <p:spPr/>
        <p:txBody>
          <a:bodyPr/>
          <a:lstStyle/>
          <a:p>
            <a:r>
              <a:rPr lang="nb-NO" sz="3600" dirty="0">
                <a:latin typeface="Calibri" panose="020F0502020204030204" pitchFamily="34" charset="0"/>
                <a:cs typeface="Calibri" panose="020F0502020204030204" pitchFamily="34" charset="0"/>
              </a:rPr>
              <a:t>Innsyn</a:t>
            </a:r>
            <a:br>
              <a:rPr lang="nb-NO" sz="3600" dirty="0">
                <a:latin typeface="Calibri" panose="020F0502020204030204" pitchFamily="34" charset="0"/>
                <a:cs typeface="Calibri" panose="020F0502020204030204" pitchFamily="34" charset="0"/>
              </a:rPr>
            </a:br>
            <a:r>
              <a:rPr lang="nb-NO" sz="3600" dirty="0">
                <a:latin typeface="Calibri" panose="020F0502020204030204" pitchFamily="34" charset="0"/>
                <a:cs typeface="Calibri" panose="020F0502020204030204" pitchFamily="34" charset="0"/>
              </a:rPr>
              <a:t>Skal – skal ikke</a:t>
            </a:r>
            <a:endParaRPr lang="nb-NO" sz="2400" dirty="0">
              <a:latin typeface="Calibri" panose="020F0502020204030204" pitchFamily="34" charset="0"/>
              <a:cs typeface="Calibri" panose="020F0502020204030204" pitchFamily="34" charset="0"/>
            </a:endParaRPr>
          </a:p>
        </p:txBody>
      </p:sp>
      <p:sp>
        <p:nvSpPr>
          <p:cNvPr id="3" name="Plassholder for tekst 2">
            <a:extLst>
              <a:ext uri="{FF2B5EF4-FFF2-40B4-BE49-F238E27FC236}">
                <a16:creationId xmlns:a16="http://schemas.microsoft.com/office/drawing/2014/main" id="{8168EBB8-0A35-49FF-AE38-05FDA412B548}"/>
              </a:ext>
            </a:extLst>
          </p:cNvPr>
          <p:cNvSpPr>
            <a:spLocks noGrp="1"/>
          </p:cNvSpPr>
          <p:nvPr>
            <p:ph type="body" sz="quarter" idx="10"/>
          </p:nvPr>
        </p:nvSpPr>
        <p:spPr/>
        <p:txBody>
          <a:bodyPr/>
          <a:lstStyle/>
          <a:p>
            <a:pPr marL="457200" lvl="1" indent="0">
              <a:buNone/>
            </a:pPr>
            <a:endParaRPr lang="nb-NO" sz="1400" dirty="0">
              <a:latin typeface="Calibri" panose="020F0502020204030204" pitchFamily="34" charset="0"/>
              <a:cs typeface="Calibri" panose="020F0502020204030204" pitchFamily="34" charset="0"/>
            </a:endParaRPr>
          </a:p>
          <a:p>
            <a:pPr marL="457200" lvl="1" indent="0">
              <a:buNone/>
            </a:pPr>
            <a:endParaRPr lang="nb-NO" sz="1400" dirty="0">
              <a:latin typeface="Calibri" panose="020F0502020204030204" pitchFamily="34" charset="0"/>
              <a:cs typeface="Calibri" panose="020F0502020204030204" pitchFamily="34" charset="0"/>
            </a:endParaRPr>
          </a:p>
        </p:txBody>
      </p:sp>
      <p:sp>
        <p:nvSpPr>
          <p:cNvPr id="6" name="TekstSylinder 5">
            <a:extLst>
              <a:ext uri="{FF2B5EF4-FFF2-40B4-BE49-F238E27FC236}">
                <a16:creationId xmlns:a16="http://schemas.microsoft.com/office/drawing/2014/main" id="{BCE23343-6302-F78C-2123-43BC47D44C78}"/>
              </a:ext>
            </a:extLst>
          </p:cNvPr>
          <p:cNvSpPr txBox="1"/>
          <p:nvPr/>
        </p:nvSpPr>
        <p:spPr>
          <a:xfrm>
            <a:off x="1115616" y="2996952"/>
            <a:ext cx="3096344" cy="2954655"/>
          </a:xfrm>
          <a:prstGeom prst="rect">
            <a:avLst/>
          </a:prstGeom>
          <a:noFill/>
        </p:spPr>
        <p:txBody>
          <a:bodyPr wrap="square" rtlCol="0">
            <a:spAutoFit/>
          </a:bodyPr>
          <a:lstStyle/>
          <a:p>
            <a:pPr marL="0" indent="0" fontAlgn="t">
              <a:buNone/>
            </a:pPr>
            <a:r>
              <a:rPr lang="nb-NO" sz="1400" dirty="0">
                <a:solidFill>
                  <a:srgbClr val="FF0000"/>
                </a:solidFill>
                <a:latin typeface="Calibri" panose="020F0502020204030204" pitchFamily="34" charset="0"/>
                <a:ea typeface="Calibri" panose="020F0502020204030204" pitchFamily="34" charset="0"/>
                <a:cs typeface="Calibri" panose="020F0502020204030204" pitchFamily="34" charset="0"/>
              </a:rPr>
              <a:t>Ikke i offentlig journal</a:t>
            </a:r>
          </a:p>
          <a:p>
            <a:r>
              <a:rPr lang="nb-NO" sz="1400" dirty="0">
                <a:latin typeface="Calibri" panose="020F0502020204030204" pitchFamily="34" charset="0"/>
                <a:ea typeface="Calibri" panose="020F0502020204030204" pitchFamily="34" charset="0"/>
                <a:cs typeface="Calibri" panose="020F0502020204030204" pitchFamily="34" charset="0"/>
              </a:rPr>
              <a:t>Det kan gjøres unntak fra innsyn for journalføring når det gjelder følgende:</a:t>
            </a:r>
          </a:p>
          <a:p>
            <a:pPr marL="285750" indent="-285750">
              <a:buFont typeface="Arial" panose="020B0604020202020204" pitchFamily="34" charset="0"/>
              <a:buChar char="•"/>
            </a:pPr>
            <a:endParaRPr lang="nb-NO" sz="1400"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nb-NO" sz="1400" dirty="0">
                <a:latin typeface="Calibri" panose="020F0502020204030204" pitchFamily="34" charset="0"/>
                <a:ea typeface="Calibri" panose="020F0502020204030204" pitchFamily="34" charset="0"/>
                <a:cs typeface="Calibri" panose="020F0502020204030204" pitchFamily="34" charset="0"/>
              </a:rPr>
              <a:t>Enkeltsaker om adopsjon, ekteskap, partnerskap, skilsmisser, farskap, nedstamming, barnefordeling og bidrag</a:t>
            </a:r>
          </a:p>
          <a:p>
            <a:pPr marL="285750" indent="-285750">
              <a:buFont typeface="Arial" panose="020B0604020202020204" pitchFamily="34" charset="0"/>
              <a:buChar char="•"/>
            </a:pPr>
            <a:endParaRPr lang="nb-NO" sz="1400"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nb-NO" sz="1400" dirty="0">
                <a:latin typeface="Calibri" panose="020F0502020204030204" pitchFamily="34" charset="0"/>
                <a:ea typeface="Calibri" panose="020F0502020204030204" pitchFamily="34" charset="0"/>
                <a:cs typeface="Calibri" panose="020F0502020204030204" pitchFamily="34" charset="0"/>
              </a:rPr>
              <a:t>Enkeltsaker etter barnevernloven, sosialtjenesteloven, psykisk helsevernlov og vergemålsloven</a:t>
            </a:r>
          </a:p>
          <a:p>
            <a:endParaRPr lang="nb-NO" dirty="0"/>
          </a:p>
        </p:txBody>
      </p:sp>
      <p:sp>
        <p:nvSpPr>
          <p:cNvPr id="8" name="TekstSylinder 7">
            <a:extLst>
              <a:ext uri="{FF2B5EF4-FFF2-40B4-BE49-F238E27FC236}">
                <a16:creationId xmlns:a16="http://schemas.microsoft.com/office/drawing/2014/main" id="{3E2E0692-A6FD-F8B3-49CF-130EF1C893EF}"/>
              </a:ext>
            </a:extLst>
          </p:cNvPr>
          <p:cNvSpPr txBox="1"/>
          <p:nvPr/>
        </p:nvSpPr>
        <p:spPr>
          <a:xfrm>
            <a:off x="5004048" y="2836899"/>
            <a:ext cx="3024336" cy="3016210"/>
          </a:xfrm>
          <a:prstGeom prst="rect">
            <a:avLst/>
          </a:prstGeom>
          <a:noFill/>
        </p:spPr>
        <p:txBody>
          <a:bodyPr wrap="square" rtlCol="0">
            <a:spAutoFit/>
          </a:bodyPr>
          <a:lstStyle/>
          <a:p>
            <a:r>
              <a:rPr lang="nb-NO" sz="1400" dirty="0">
                <a:solidFill>
                  <a:srgbClr val="FF0000"/>
                </a:solidFill>
                <a:latin typeface="Calibri" panose="020F0502020204030204" pitchFamily="34" charset="0"/>
                <a:ea typeface="Calibri" panose="020F0502020204030204" pitchFamily="34" charset="0"/>
                <a:cs typeface="Calibri" panose="020F0502020204030204" pitchFamily="34" charset="0"/>
              </a:rPr>
              <a:t>Eksempel på klientsaker som skal  i offentlig journal:   </a:t>
            </a:r>
          </a:p>
          <a:p>
            <a:pPr marL="285750" indent="-285750">
              <a:buFont typeface="Arial" panose="020B0604020202020204" pitchFamily="34" charset="0"/>
              <a:buChar char="•"/>
            </a:pPr>
            <a:r>
              <a:rPr lang="nb-NO" sz="1400" dirty="0">
                <a:latin typeface="Calibri" panose="020F0502020204030204" pitchFamily="34" charset="0"/>
                <a:ea typeface="Calibri" panose="020F0502020204030204" pitchFamily="34" charset="0"/>
                <a:cs typeface="Calibri" panose="020F0502020204030204" pitchFamily="34" charset="0"/>
              </a:rPr>
              <a:t>Klage  på kommunal legevakt</a:t>
            </a:r>
          </a:p>
          <a:p>
            <a:pPr marL="285750" indent="-285750">
              <a:buFont typeface="Arial" panose="020B0604020202020204" pitchFamily="34" charset="0"/>
              <a:buChar char="•"/>
            </a:pPr>
            <a:r>
              <a:rPr lang="nb-NO" sz="1400" dirty="0">
                <a:latin typeface="Calibri" panose="020F0502020204030204" pitchFamily="34" charset="0"/>
                <a:ea typeface="Calibri" panose="020F0502020204030204" pitchFamily="34" charset="0"/>
                <a:cs typeface="Calibri" panose="020F0502020204030204" pitchFamily="34" charset="0"/>
              </a:rPr>
              <a:t>Klage på kommunale saksbehandler</a:t>
            </a:r>
          </a:p>
          <a:p>
            <a:pPr marL="285750" indent="-285750">
              <a:buFont typeface="Arial" panose="020B0604020202020204" pitchFamily="34" charset="0"/>
              <a:buChar char="•"/>
            </a:pPr>
            <a:r>
              <a:rPr lang="nb-NO" sz="1400" dirty="0">
                <a:latin typeface="Calibri" panose="020F0502020204030204" pitchFamily="34" charset="0"/>
                <a:ea typeface="Calibri" panose="020F0502020204030204" pitchFamily="34" charset="0"/>
                <a:cs typeface="Calibri" panose="020F0502020204030204" pitchFamily="34" charset="0"/>
              </a:rPr>
              <a:t>Klage på forhold ved kommunale institusjoner </a:t>
            </a:r>
            <a:r>
              <a:rPr lang="nb-NO" sz="1400" dirty="0" err="1">
                <a:latin typeface="Calibri" panose="020F0502020204030204" pitchFamily="34" charset="0"/>
                <a:ea typeface="Calibri" panose="020F0502020204030204" pitchFamily="34" charset="0"/>
                <a:cs typeface="Calibri" panose="020F0502020204030204" pitchFamily="34" charset="0"/>
              </a:rPr>
              <a:t>etc</a:t>
            </a:r>
            <a:r>
              <a:rPr lang="nb-NO" sz="1400" dirty="0">
                <a:latin typeface="Calibri" panose="020F0502020204030204" pitchFamily="34" charset="0"/>
                <a:ea typeface="Calibri" panose="020F0502020204030204" pitchFamily="34" charset="0"/>
                <a:cs typeface="Calibri" panose="020F0502020204030204" pitchFamily="34" charset="0"/>
              </a:rPr>
              <a:t>, </a:t>
            </a:r>
            <a:r>
              <a:rPr lang="nb-NO" sz="1400" dirty="0" err="1">
                <a:latin typeface="Calibri" panose="020F0502020204030204" pitchFamily="34" charset="0"/>
                <a:ea typeface="Calibri" panose="020F0502020204030204" pitchFamily="34" charset="0"/>
                <a:cs typeface="Calibri" panose="020F0502020204030204" pitchFamily="34" charset="0"/>
              </a:rPr>
              <a:t>etc</a:t>
            </a:r>
            <a:r>
              <a:rPr lang="nb-NO" sz="1400"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 panose="020B0604020202020204" pitchFamily="34" charset="0"/>
              <a:buChar char="•"/>
            </a:pPr>
            <a:endParaRPr lang="nb-NO" sz="1400" dirty="0">
              <a:latin typeface="Calibri" panose="020F0502020204030204" pitchFamily="34" charset="0"/>
              <a:ea typeface="Calibri" panose="020F0502020204030204" pitchFamily="34" charset="0"/>
              <a:cs typeface="Calibri" panose="020F0502020204030204" pitchFamily="34" charset="0"/>
            </a:endParaRPr>
          </a:p>
          <a:p>
            <a:r>
              <a:rPr lang="nb-NO" sz="1200" dirty="0">
                <a:solidFill>
                  <a:srgbClr val="FF0000"/>
                </a:solidFill>
                <a:latin typeface="Calibri" panose="020F0502020204030204" pitchFamily="34" charset="0"/>
                <a:ea typeface="Calibri" panose="020F0502020204030204" pitchFamily="34" charset="0"/>
                <a:cs typeface="Calibri" panose="020F0502020204030204" pitchFamily="34" charset="0"/>
              </a:rPr>
              <a:t>MEN HUSK: I de fleste slike tilfeller vil dokumentene innehold taushetspliktige opplysninger. Navn eller andre identifiserbare kjennetegn ved klager må aldri forekomme</a:t>
            </a:r>
            <a:r>
              <a:rPr lang="nb-NO" sz="1400"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 panose="020B0604020202020204" pitchFamily="34" charset="0"/>
              <a:buChar char="•"/>
            </a:pPr>
            <a:r>
              <a:rPr lang="nb-NO" sz="1400" dirty="0">
                <a:latin typeface="Calibri" panose="020F0502020204030204" pitchFamily="34" charset="0"/>
                <a:ea typeface="Calibri" panose="020F0502020204030204" pitchFamily="34" charset="0"/>
                <a:cs typeface="Calibri" panose="020F0502020204030204" pitchFamily="34" charset="0"/>
              </a:rPr>
              <a:t>Men, selve klageinnholdet er det ofte problemfritt å offentliggjøre.</a:t>
            </a:r>
          </a:p>
        </p:txBody>
      </p:sp>
    </p:spTree>
    <p:extLst>
      <p:ext uri="{BB962C8B-B14F-4D97-AF65-F5344CB8AC3E}">
        <p14:creationId xmlns:p14="http://schemas.microsoft.com/office/powerpoint/2010/main" val="1957242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16D169A-0A28-44F9-97F2-160157D4E0E5}"/>
              </a:ext>
            </a:extLst>
          </p:cNvPr>
          <p:cNvSpPr>
            <a:spLocks noGrp="1"/>
          </p:cNvSpPr>
          <p:nvPr>
            <p:ph type="title"/>
          </p:nvPr>
        </p:nvSpPr>
        <p:spPr/>
        <p:txBody>
          <a:bodyPr/>
          <a:lstStyle/>
          <a:p>
            <a:r>
              <a:rPr lang="nb-NO" sz="3600" dirty="0">
                <a:latin typeface="Calibri" panose="020F0502020204030204" pitchFamily="34" charset="0"/>
                <a:cs typeface="Calibri" panose="020F0502020204030204" pitchFamily="34" charset="0"/>
              </a:rPr>
              <a:t>Innsyn i taushetsbelagte opplysninger</a:t>
            </a:r>
            <a:endParaRPr lang="nb-NO" sz="2400" dirty="0">
              <a:latin typeface="Calibri" panose="020F0502020204030204" pitchFamily="34" charset="0"/>
              <a:cs typeface="Calibri" panose="020F0502020204030204" pitchFamily="34" charset="0"/>
            </a:endParaRPr>
          </a:p>
        </p:txBody>
      </p:sp>
      <p:sp>
        <p:nvSpPr>
          <p:cNvPr id="3" name="Plassholder for tekst 2">
            <a:extLst>
              <a:ext uri="{FF2B5EF4-FFF2-40B4-BE49-F238E27FC236}">
                <a16:creationId xmlns:a16="http://schemas.microsoft.com/office/drawing/2014/main" id="{8168EBB8-0A35-49FF-AE38-05FDA412B548}"/>
              </a:ext>
            </a:extLst>
          </p:cNvPr>
          <p:cNvSpPr>
            <a:spLocks noGrp="1"/>
          </p:cNvSpPr>
          <p:nvPr>
            <p:ph type="body" sz="quarter" idx="10"/>
          </p:nvPr>
        </p:nvSpPr>
        <p:spPr>
          <a:xfrm>
            <a:off x="467544" y="2471422"/>
            <a:ext cx="8102723" cy="4053203"/>
          </a:xfrm>
        </p:spPr>
        <p:txBody>
          <a:bodyPr/>
          <a:lstStyle/>
          <a:p>
            <a:pPr marL="457200" lvl="1" indent="0">
              <a:buNone/>
            </a:pPr>
            <a:endParaRPr lang="nb-NO" sz="1400" dirty="0">
              <a:latin typeface="Calibri" panose="020F0502020204030204" pitchFamily="34" charset="0"/>
              <a:cs typeface="Calibri" panose="020F0502020204030204" pitchFamily="34" charset="0"/>
            </a:endParaRPr>
          </a:p>
          <a:p>
            <a:pPr marL="457200" lvl="1" indent="0">
              <a:buNone/>
            </a:pPr>
            <a:endParaRPr lang="nb-NO" sz="1400" dirty="0">
              <a:latin typeface="Calibri" panose="020F0502020204030204" pitchFamily="34" charset="0"/>
              <a:cs typeface="Calibri" panose="020F0502020204030204" pitchFamily="34" charset="0"/>
            </a:endParaRPr>
          </a:p>
        </p:txBody>
      </p:sp>
      <p:sp>
        <p:nvSpPr>
          <p:cNvPr id="4" name="TekstSylinder 3">
            <a:extLst>
              <a:ext uri="{FF2B5EF4-FFF2-40B4-BE49-F238E27FC236}">
                <a16:creationId xmlns:a16="http://schemas.microsoft.com/office/drawing/2014/main" id="{A107C6A9-F620-DB1E-9860-069CF5390A55}"/>
              </a:ext>
            </a:extLst>
          </p:cNvPr>
          <p:cNvSpPr txBox="1"/>
          <p:nvPr/>
        </p:nvSpPr>
        <p:spPr>
          <a:xfrm>
            <a:off x="755576" y="2471422"/>
            <a:ext cx="3384376" cy="2585323"/>
          </a:xfrm>
          <a:prstGeom prst="rect">
            <a:avLst/>
          </a:prstGeom>
          <a:noFill/>
        </p:spPr>
        <p:txBody>
          <a:bodyPr wrap="square" rtlCol="0">
            <a:spAutoFit/>
          </a:bodyPr>
          <a:lstStyle/>
          <a:p>
            <a:pPr marL="285750" indent="-285750">
              <a:buFont typeface="Arial" panose="020B0604020202020204" pitchFamily="34" charset="0"/>
              <a:buChar char="•"/>
            </a:pPr>
            <a:r>
              <a:rPr lang="nb-NO" dirty="0">
                <a:latin typeface="Calibri" panose="020F0502020204030204" pitchFamily="34" charset="0"/>
                <a:ea typeface="Calibri" panose="020F0502020204030204" pitchFamily="34" charset="0"/>
                <a:cs typeface="Calibri" panose="020F0502020204030204" pitchFamily="34" charset="0"/>
              </a:rPr>
              <a:t>Husk at paragrafen sier at: </a:t>
            </a:r>
            <a:r>
              <a:rPr lang="nn-NO" i="1" dirty="0">
                <a:solidFill>
                  <a:srgbClr val="FF0000"/>
                </a:solidFill>
                <a:latin typeface="Calibri" panose="020F0502020204030204" pitchFamily="34" charset="0"/>
                <a:ea typeface="Calibri" panose="020F0502020204030204" pitchFamily="34" charset="0"/>
                <a:cs typeface="Calibri" panose="020F0502020204030204" pitchFamily="34" charset="0"/>
              </a:rPr>
              <a:t>Opplysningar som er underlagde teieplikt.</a:t>
            </a:r>
          </a:p>
          <a:p>
            <a:pPr marL="285750" indent="-285750">
              <a:buFont typeface="Arial" panose="020B0604020202020204" pitchFamily="34" charset="0"/>
              <a:buChar char="•"/>
            </a:pPr>
            <a:r>
              <a:rPr lang="nn-NO" dirty="0">
                <a:latin typeface="Calibri" panose="020F0502020204030204" pitchFamily="34" charset="0"/>
                <a:ea typeface="Calibri" panose="020F0502020204030204" pitchFamily="34" charset="0"/>
                <a:cs typeface="Calibri" panose="020F0502020204030204" pitchFamily="34" charset="0"/>
              </a:rPr>
              <a:t>Unntaket gjelder kun de taushetsbelagte opplysningene og ikke resten av dokumentet.</a:t>
            </a:r>
          </a:p>
          <a:p>
            <a:r>
              <a:rPr lang="nn-NO" dirty="0">
                <a:latin typeface="Calibri" panose="020F0502020204030204" pitchFamily="34" charset="0"/>
                <a:ea typeface="Calibri" panose="020F0502020204030204" pitchFamily="34" charset="0"/>
                <a:cs typeface="Calibri" panose="020F0502020204030204" pitchFamily="34" charset="0"/>
              </a:rPr>
              <a:t>     </a:t>
            </a:r>
            <a:r>
              <a:rPr lang="nn-NO" sz="1600" dirty="0">
                <a:latin typeface="Calibri" panose="020F0502020204030204" pitchFamily="34" charset="0"/>
                <a:ea typeface="Calibri" panose="020F0502020204030204" pitchFamily="34" charset="0"/>
                <a:cs typeface="Calibri" panose="020F0502020204030204" pitchFamily="34" charset="0"/>
              </a:rPr>
              <a:t>(Det finnes unntak for dette i § 12) </a:t>
            </a:r>
          </a:p>
          <a:p>
            <a:r>
              <a:rPr lang="nn-NO" sz="1200" dirty="0">
                <a:solidFill>
                  <a:srgbClr val="FF0000"/>
                </a:solidFill>
                <a:latin typeface="Calibri" panose="020F0502020204030204" pitchFamily="34" charset="0"/>
                <a:ea typeface="Calibri" panose="020F0502020204030204" pitchFamily="34" charset="0"/>
                <a:cs typeface="Calibri" panose="020F0502020204030204" pitchFamily="34" charset="0"/>
              </a:rPr>
              <a:t>HUSK: Beskrivelse av en handling er ikke taushetsbelagt om den ikke kan knyttes til en bestemt person.</a:t>
            </a:r>
          </a:p>
        </p:txBody>
      </p:sp>
      <p:sp>
        <p:nvSpPr>
          <p:cNvPr id="5" name="TekstSylinder 4">
            <a:extLst>
              <a:ext uri="{FF2B5EF4-FFF2-40B4-BE49-F238E27FC236}">
                <a16:creationId xmlns:a16="http://schemas.microsoft.com/office/drawing/2014/main" id="{1C243EA0-ED7A-962F-9F0C-99CB2BD29C04}"/>
              </a:ext>
            </a:extLst>
          </p:cNvPr>
          <p:cNvSpPr txBox="1"/>
          <p:nvPr/>
        </p:nvSpPr>
        <p:spPr>
          <a:xfrm>
            <a:off x="5148064" y="2471422"/>
            <a:ext cx="2736304" cy="3416320"/>
          </a:xfrm>
          <a:prstGeom prst="rect">
            <a:avLst/>
          </a:prstGeom>
          <a:noFill/>
        </p:spPr>
        <p:txBody>
          <a:bodyPr wrap="square" rtlCol="0">
            <a:spAutoFit/>
          </a:bodyPr>
          <a:lstStyle/>
          <a:p>
            <a:pPr marL="0" indent="0">
              <a:buNone/>
            </a:pPr>
            <a:r>
              <a:rPr lang="nb-NO" sz="1400" b="1" dirty="0">
                <a:latin typeface="Calibri" panose="020F0502020204030204" pitchFamily="34" charset="0"/>
                <a:ea typeface="Calibri" panose="020F0502020204030204" pitchFamily="34" charset="0"/>
                <a:cs typeface="Calibri" panose="020F0502020204030204" pitchFamily="34" charset="0"/>
              </a:rPr>
              <a:t>Dette gjør du:</a:t>
            </a:r>
          </a:p>
          <a:p>
            <a:pPr marL="285750" indent="-285750">
              <a:buFont typeface="Arial" panose="020B0604020202020204" pitchFamily="34" charset="0"/>
              <a:buChar char="•"/>
            </a:pPr>
            <a:r>
              <a:rPr lang="nb-NO" sz="1400" dirty="0">
                <a:latin typeface="Calibri" panose="020F0502020204030204" pitchFamily="34" charset="0"/>
                <a:ea typeface="Calibri" panose="020F0502020204030204" pitchFamily="34" charset="0"/>
                <a:cs typeface="Calibri" panose="020F0502020204030204" pitchFamily="34" charset="0"/>
              </a:rPr>
              <a:t>Søk fram dokumentet det bes om innsyn i.</a:t>
            </a:r>
          </a:p>
          <a:p>
            <a:pPr marL="285750" indent="-285750">
              <a:buFont typeface="Arial" panose="020B0604020202020204" pitchFamily="34" charset="0"/>
              <a:buChar char="•"/>
            </a:pPr>
            <a:r>
              <a:rPr lang="nb-NO" sz="1400" dirty="0">
                <a:latin typeface="Calibri" panose="020F0502020204030204" pitchFamily="34" charset="0"/>
                <a:ea typeface="Calibri" panose="020F0502020204030204" pitchFamily="34" charset="0"/>
                <a:cs typeface="Calibri" panose="020F0502020204030204" pitchFamily="34" charset="0"/>
              </a:rPr>
              <a:t>Gi beskjed til Dokumentsenteret, dokumentet sladdes i </a:t>
            </a:r>
            <a:r>
              <a:rPr lang="nb-NO" sz="1400" dirty="0" err="1">
                <a:latin typeface="Calibri" panose="020F0502020204030204" pitchFamily="34" charset="0"/>
                <a:ea typeface="Calibri" panose="020F0502020204030204" pitchFamily="34" charset="0"/>
                <a:cs typeface="Calibri" panose="020F0502020204030204" pitchFamily="34" charset="0"/>
              </a:rPr>
              <a:t>PixEdit</a:t>
            </a:r>
            <a:r>
              <a:rPr lang="nb-NO" sz="1400" dirty="0">
                <a:latin typeface="Calibri" panose="020F0502020204030204" pitchFamily="34" charset="0"/>
                <a:ea typeface="Calibri" panose="020F0502020204030204" pitchFamily="34" charset="0"/>
                <a:cs typeface="Calibri" panose="020F0502020204030204" pitchFamily="34" charset="0"/>
              </a:rPr>
              <a:t>, alle taushetsbelagte opplysninger.</a:t>
            </a:r>
          </a:p>
          <a:p>
            <a:pPr marL="171450" indent="-171450">
              <a:buFont typeface="Arial" panose="020B0604020202020204" pitchFamily="34" charset="0"/>
              <a:buChar char="•"/>
            </a:pPr>
            <a:r>
              <a:rPr lang="nb-NO" sz="1200" dirty="0">
                <a:solidFill>
                  <a:srgbClr val="FF0000"/>
                </a:solidFill>
                <a:latin typeface="Calibri" panose="020F0502020204030204" pitchFamily="34" charset="0"/>
                <a:ea typeface="Calibri" panose="020F0502020204030204" pitchFamily="34" charset="0"/>
                <a:cs typeface="Calibri" panose="020F0502020204030204" pitchFamily="34" charset="0"/>
              </a:rPr>
              <a:t>HUSK: Navn og andre identifiserbare kjennetegn er vesentlig å få sladdet.</a:t>
            </a:r>
          </a:p>
          <a:p>
            <a:pPr marL="285750" indent="-285750">
              <a:buFont typeface="Arial" panose="020B0604020202020204" pitchFamily="34" charset="0"/>
              <a:buChar char="•"/>
            </a:pPr>
            <a:r>
              <a:rPr lang="nb-NO" sz="1400" dirty="0">
                <a:latin typeface="Calibri" panose="020F0502020204030204" pitchFamily="34" charset="0"/>
                <a:ea typeface="Calibri" panose="020F0502020204030204" pitchFamily="34" charset="0"/>
                <a:cs typeface="Calibri" panose="020F0502020204030204" pitchFamily="34" charset="0"/>
              </a:rPr>
              <a:t>Når </a:t>
            </a:r>
            <a:r>
              <a:rPr lang="nb-NO" sz="1400" u="sng" dirty="0">
                <a:latin typeface="Calibri" panose="020F0502020204030204" pitchFamily="34" charset="0"/>
                <a:ea typeface="Calibri" panose="020F0502020204030204" pitchFamily="34" charset="0"/>
                <a:cs typeface="Calibri" panose="020F0502020204030204" pitchFamily="34" charset="0"/>
              </a:rPr>
              <a:t>alle</a:t>
            </a:r>
            <a:r>
              <a:rPr lang="nb-NO" sz="1400" dirty="0">
                <a:latin typeface="Calibri" panose="020F0502020204030204" pitchFamily="34" charset="0"/>
                <a:ea typeface="Calibri" panose="020F0502020204030204" pitchFamily="34" charset="0"/>
                <a:cs typeface="Calibri" panose="020F0502020204030204" pitchFamily="34" charset="0"/>
              </a:rPr>
              <a:t> taushetsbelagte opplysninger er sladdet kan du sende dokumentet til den som har bedt om innsyn via </a:t>
            </a:r>
            <a:r>
              <a:rPr lang="nb-NO" sz="1400" dirty="0" err="1">
                <a:latin typeface="Calibri" panose="020F0502020204030204" pitchFamily="34" charset="0"/>
                <a:ea typeface="Calibri" panose="020F0502020204030204" pitchFamily="34" charset="0"/>
                <a:cs typeface="Calibri" panose="020F0502020204030204" pitchFamily="34" charset="0"/>
              </a:rPr>
              <a:t>svarut</a:t>
            </a:r>
            <a:r>
              <a:rPr lang="nb-NO" sz="1400" dirty="0">
                <a:latin typeface="Calibri" panose="020F0502020204030204" pitchFamily="34" charset="0"/>
                <a:ea typeface="Calibri" panose="020F0502020204030204" pitchFamily="34" charset="0"/>
                <a:cs typeface="Calibri" panose="020F0502020204030204" pitchFamily="34" charset="0"/>
              </a:rPr>
              <a:t>, </a:t>
            </a:r>
            <a:r>
              <a:rPr lang="nb-NO" sz="1200" dirty="0">
                <a:solidFill>
                  <a:srgbClr val="FF0000"/>
                </a:solidFill>
                <a:latin typeface="Calibri" panose="020F0502020204030204" pitchFamily="34" charset="0"/>
                <a:ea typeface="Calibri" panose="020F0502020204030204" pitchFamily="34" charset="0"/>
                <a:cs typeface="Calibri" panose="020F0502020204030204" pitchFamily="34" charset="0"/>
              </a:rPr>
              <a:t>så sant du ikke kan benytte unntaksmulighetene i §12</a:t>
            </a:r>
          </a:p>
        </p:txBody>
      </p:sp>
    </p:spTree>
    <p:extLst>
      <p:ext uri="{BB962C8B-B14F-4D97-AF65-F5344CB8AC3E}">
        <p14:creationId xmlns:p14="http://schemas.microsoft.com/office/powerpoint/2010/main" val="3777877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16D169A-0A28-44F9-97F2-160157D4E0E5}"/>
              </a:ext>
            </a:extLst>
          </p:cNvPr>
          <p:cNvSpPr>
            <a:spLocks noGrp="1"/>
          </p:cNvSpPr>
          <p:nvPr>
            <p:ph type="title"/>
          </p:nvPr>
        </p:nvSpPr>
        <p:spPr/>
        <p:txBody>
          <a:bodyPr/>
          <a:lstStyle/>
          <a:p>
            <a:r>
              <a:rPr lang="nb-NO" sz="3600" dirty="0">
                <a:latin typeface="Calibri" panose="020F0502020204030204" pitchFamily="34" charset="0"/>
                <a:cs typeface="Calibri" panose="020F0502020204030204" pitchFamily="34" charset="0"/>
              </a:rPr>
              <a:t>Paragraf 3 - Hovedregler</a:t>
            </a:r>
          </a:p>
        </p:txBody>
      </p:sp>
      <p:sp>
        <p:nvSpPr>
          <p:cNvPr id="3" name="Plassholder for tekst 2">
            <a:extLst>
              <a:ext uri="{FF2B5EF4-FFF2-40B4-BE49-F238E27FC236}">
                <a16:creationId xmlns:a16="http://schemas.microsoft.com/office/drawing/2014/main" id="{8168EBB8-0A35-49FF-AE38-05FDA412B548}"/>
              </a:ext>
            </a:extLst>
          </p:cNvPr>
          <p:cNvSpPr>
            <a:spLocks noGrp="1"/>
          </p:cNvSpPr>
          <p:nvPr>
            <p:ph type="body" sz="quarter" idx="10"/>
          </p:nvPr>
        </p:nvSpPr>
        <p:spPr/>
        <p:txBody>
          <a:bodyPr/>
          <a:lstStyle/>
          <a:p>
            <a:r>
              <a:rPr lang="nn-NO" sz="2000" dirty="0">
                <a:latin typeface="Calibri" panose="020F0502020204030204" pitchFamily="34" charset="0"/>
                <a:cs typeface="Calibri" panose="020F0502020204030204" pitchFamily="34" charset="0"/>
              </a:rPr>
              <a:t>Det kan </a:t>
            </a:r>
            <a:r>
              <a:rPr lang="nn-NO" sz="2000" dirty="0" err="1">
                <a:latin typeface="Calibri" panose="020F0502020204030204" pitchFamily="34" charset="0"/>
                <a:cs typeface="Calibri" panose="020F0502020204030204" pitchFamily="34" charset="0"/>
              </a:rPr>
              <a:t>kreves</a:t>
            </a:r>
            <a:r>
              <a:rPr lang="nn-NO" sz="2000" dirty="0">
                <a:latin typeface="Calibri" panose="020F0502020204030204" pitchFamily="34" charset="0"/>
                <a:cs typeface="Calibri" panose="020F0502020204030204" pitchFamily="34" charset="0"/>
              </a:rPr>
              <a:t> innsyn i både </a:t>
            </a:r>
            <a:r>
              <a:rPr lang="nn-NO" sz="2000" dirty="0">
                <a:solidFill>
                  <a:srgbClr val="FF0000"/>
                </a:solidFill>
                <a:latin typeface="Calibri" panose="020F0502020204030204" pitchFamily="34" charset="0"/>
                <a:cs typeface="Calibri" panose="020F0502020204030204" pitchFamily="34" charset="0"/>
              </a:rPr>
              <a:t>dokumenter, </a:t>
            </a:r>
            <a:r>
              <a:rPr lang="nn-NO" sz="2000" dirty="0" err="1">
                <a:solidFill>
                  <a:srgbClr val="FF0000"/>
                </a:solidFill>
                <a:latin typeface="Calibri" panose="020F0502020204030204" pitchFamily="34" charset="0"/>
                <a:cs typeface="Calibri" panose="020F0502020204030204" pitchFamily="34" charset="0"/>
              </a:rPr>
              <a:t>journaler</a:t>
            </a:r>
            <a:r>
              <a:rPr lang="nn-NO" sz="2000" dirty="0">
                <a:solidFill>
                  <a:srgbClr val="FF0000"/>
                </a:solidFill>
                <a:latin typeface="Calibri" panose="020F0502020204030204" pitchFamily="34" charset="0"/>
                <a:cs typeface="Calibri" panose="020F0502020204030204" pitchFamily="34" charset="0"/>
              </a:rPr>
              <a:t> og </a:t>
            </a:r>
            <a:r>
              <a:rPr lang="nn-NO" sz="2000" dirty="0" err="1">
                <a:solidFill>
                  <a:srgbClr val="FF0000"/>
                </a:solidFill>
                <a:latin typeface="Calibri" panose="020F0502020204030204" pitchFamily="34" charset="0"/>
                <a:cs typeface="Calibri" panose="020F0502020204030204" pitchFamily="34" charset="0"/>
              </a:rPr>
              <a:t>lignende</a:t>
            </a:r>
            <a:r>
              <a:rPr lang="nn-NO" sz="2000" dirty="0">
                <a:solidFill>
                  <a:srgbClr val="FF0000"/>
                </a:solidFill>
                <a:latin typeface="Calibri" panose="020F0502020204030204" pitchFamily="34" charset="0"/>
                <a:cs typeface="Calibri" panose="020F0502020204030204" pitchFamily="34" charset="0"/>
              </a:rPr>
              <a:t> register</a:t>
            </a:r>
            <a:r>
              <a:rPr lang="nn-NO" sz="2000" dirty="0">
                <a:latin typeface="Calibri" panose="020F0502020204030204" pitchFamily="34" charset="0"/>
                <a:cs typeface="Calibri" panose="020F0502020204030204" pitchFamily="34" charset="0"/>
              </a:rPr>
              <a:t>.</a:t>
            </a:r>
          </a:p>
          <a:p>
            <a:r>
              <a:rPr lang="nn-NO" sz="2000" dirty="0">
                <a:latin typeface="Calibri" panose="020F0502020204030204" pitchFamily="34" charset="0"/>
                <a:cs typeface="Calibri" panose="020F0502020204030204" pitchFamily="34" charset="0"/>
              </a:rPr>
              <a:t>Gjelder også for eksempel dokumentoversikter til en sak.</a:t>
            </a:r>
          </a:p>
          <a:p>
            <a:r>
              <a:rPr lang="nn-NO" sz="2000" dirty="0">
                <a:solidFill>
                  <a:srgbClr val="FF0000"/>
                </a:solidFill>
                <a:latin typeface="Calibri" panose="020F0502020204030204" pitchFamily="34" charset="0"/>
                <a:cs typeface="Calibri" panose="020F0502020204030204" pitchFamily="34" charset="0"/>
              </a:rPr>
              <a:t>Det er ikkje nødvendig at den som ber om innsyn identifiserer </a:t>
            </a:r>
            <a:r>
              <a:rPr lang="nn-NO" sz="2000" dirty="0" err="1">
                <a:solidFill>
                  <a:srgbClr val="FF0000"/>
                </a:solidFill>
                <a:latin typeface="Calibri" panose="020F0502020204030204" pitchFamily="34" charset="0"/>
                <a:cs typeface="Calibri" panose="020F0502020204030204" pitchFamily="34" charset="0"/>
              </a:rPr>
              <a:t>hvert</a:t>
            </a:r>
            <a:r>
              <a:rPr lang="nn-NO" sz="2000" dirty="0">
                <a:solidFill>
                  <a:srgbClr val="FF0000"/>
                </a:solidFill>
                <a:latin typeface="Calibri" panose="020F0502020204030204" pitchFamily="34" charset="0"/>
                <a:cs typeface="Calibri" panose="020F0502020204030204" pitchFamily="34" charset="0"/>
              </a:rPr>
              <a:t> enkelte dokument til en bestemt sak.</a:t>
            </a:r>
            <a:endParaRPr lang="nb-NO" sz="2000" dirty="0">
              <a:solidFill>
                <a:srgbClr val="FF0000"/>
              </a:solidFill>
              <a:latin typeface="Calibri" panose="020F0502020204030204" pitchFamily="34" charset="0"/>
              <a:cs typeface="Calibri" panose="020F0502020204030204" pitchFamily="34" charset="0"/>
            </a:endParaRPr>
          </a:p>
          <a:p>
            <a:r>
              <a:rPr lang="nb-NO" sz="2000" dirty="0">
                <a:latin typeface="Calibri" panose="020F0502020204030204" pitchFamily="34" charset="0"/>
                <a:cs typeface="Calibri" panose="020F0502020204030204" pitchFamily="34" charset="0"/>
              </a:rPr>
              <a:t>Forvaltningen plikter å veilede</a:t>
            </a:r>
          </a:p>
          <a:p>
            <a:pPr lvl="1"/>
            <a:endParaRPr lang="nb-NO" sz="2000" dirty="0">
              <a:latin typeface="Calibri" panose="020F0502020204030204" pitchFamily="34" charset="0"/>
              <a:cs typeface="Calibri" panose="020F0502020204030204" pitchFamily="34" charset="0"/>
            </a:endParaRPr>
          </a:p>
          <a:p>
            <a:pPr marL="457200" lvl="1" indent="0">
              <a:buNone/>
            </a:pPr>
            <a:endParaRPr lang="nb-NO" sz="1200" dirty="0"/>
          </a:p>
        </p:txBody>
      </p:sp>
    </p:spTree>
    <p:extLst>
      <p:ext uri="{BB962C8B-B14F-4D97-AF65-F5344CB8AC3E}">
        <p14:creationId xmlns:p14="http://schemas.microsoft.com/office/powerpoint/2010/main" val="337767856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1B01B17B-BB79-D206-1331-AD0ABDB7B903}"/>
              </a:ext>
            </a:extLst>
          </p:cNvPr>
          <p:cNvSpPr>
            <a:spLocks noGrp="1"/>
          </p:cNvSpPr>
          <p:nvPr>
            <p:ph type="body" sz="quarter" idx="10"/>
          </p:nvPr>
        </p:nvSpPr>
        <p:spPr/>
        <p:txBody>
          <a:bodyPr/>
          <a:lstStyle/>
          <a:p>
            <a:pPr marL="0" indent="0" algn="ctr">
              <a:buNone/>
            </a:pPr>
            <a:r>
              <a:rPr lang="nb-NO" sz="2400" dirty="0">
                <a:latin typeface="Calibri" panose="020F0502020204030204" pitchFamily="34" charset="0"/>
                <a:ea typeface="Calibri" panose="020F0502020204030204" pitchFamily="34" charset="0"/>
                <a:cs typeface="Calibri" panose="020F0502020204030204" pitchFamily="34" charset="0"/>
              </a:rPr>
              <a:t>Paragraf 29 – hvem skal avgjøre innsynskravet</a:t>
            </a:r>
          </a:p>
          <a:p>
            <a:pPr marL="0" indent="0" algn="ctr">
              <a:buNone/>
            </a:pPr>
            <a:r>
              <a:rPr lang="nb-NO" sz="1200" dirty="0">
                <a:latin typeface="Calibri" panose="020F0502020204030204" pitchFamily="34" charset="0"/>
                <a:ea typeface="Calibri" panose="020F0502020204030204" pitchFamily="34" charset="0"/>
                <a:cs typeface="Calibri" panose="020F0502020204030204" pitchFamily="34" charset="0"/>
              </a:rPr>
              <a:t>I Vestvågøy kommune er det saksansvarlig som må svare ut innsynskravet, men dokumentsenteret er behjelpelig.</a:t>
            </a:r>
          </a:p>
        </p:txBody>
      </p:sp>
      <p:sp>
        <p:nvSpPr>
          <p:cNvPr id="4" name="TekstSylinder 3">
            <a:extLst>
              <a:ext uri="{FF2B5EF4-FFF2-40B4-BE49-F238E27FC236}">
                <a16:creationId xmlns:a16="http://schemas.microsoft.com/office/drawing/2014/main" id="{1D37AEED-79DA-2D87-DDE4-C5E78ED1A593}"/>
              </a:ext>
            </a:extLst>
          </p:cNvPr>
          <p:cNvSpPr txBox="1"/>
          <p:nvPr/>
        </p:nvSpPr>
        <p:spPr>
          <a:xfrm>
            <a:off x="467544" y="2564904"/>
            <a:ext cx="3600400" cy="2062103"/>
          </a:xfrm>
          <a:prstGeom prst="rect">
            <a:avLst/>
          </a:prstGeom>
          <a:noFill/>
        </p:spPr>
        <p:txBody>
          <a:bodyPr wrap="square" rtlCol="0">
            <a:spAutoFit/>
          </a:bodyPr>
          <a:lstStyle/>
          <a:p>
            <a:pPr marL="285750" indent="-285750">
              <a:buFont typeface="Arial" panose="020B0604020202020204" pitchFamily="34" charset="0"/>
              <a:buChar char="•"/>
            </a:pPr>
            <a:r>
              <a:rPr lang="nn-NO" sz="1600" i="1" dirty="0">
                <a:latin typeface="Calibri" panose="020F0502020204030204" pitchFamily="34" charset="0"/>
                <a:ea typeface="Calibri" panose="020F0502020204030204" pitchFamily="34" charset="0"/>
                <a:cs typeface="Calibri" panose="020F0502020204030204" pitchFamily="34" charset="0"/>
              </a:rPr>
              <a:t>Eit organ som mottek eit innsynskrav, skal vurdere kravet konkret og sjølvstendig. Kravet skal avgjerast utan ugrunna opphald.</a:t>
            </a:r>
            <a:endParaRPr lang="nb-NO" sz="1600"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nn-NO" sz="1600" i="1" dirty="0">
                <a:latin typeface="Calibri" panose="020F0502020204030204" pitchFamily="34" charset="0"/>
                <a:ea typeface="Calibri" panose="020F0502020204030204" pitchFamily="34" charset="0"/>
                <a:cs typeface="Calibri" panose="020F0502020204030204" pitchFamily="34" charset="0"/>
              </a:rPr>
              <a:t>Kongen kan i forskrift gi reglar om kva organ som på dei forskjellige saksområda skal ta avgjerd etter paragrafen her.</a:t>
            </a:r>
            <a:endParaRPr lang="nb-NO" sz="1600" dirty="0">
              <a:latin typeface="Calibri" panose="020F0502020204030204" pitchFamily="34" charset="0"/>
              <a:ea typeface="Calibri" panose="020F0502020204030204" pitchFamily="34" charset="0"/>
              <a:cs typeface="Calibri" panose="020F0502020204030204" pitchFamily="34" charset="0"/>
            </a:endParaRPr>
          </a:p>
        </p:txBody>
      </p:sp>
      <p:sp>
        <p:nvSpPr>
          <p:cNvPr id="6" name="TekstSylinder 5">
            <a:extLst>
              <a:ext uri="{FF2B5EF4-FFF2-40B4-BE49-F238E27FC236}">
                <a16:creationId xmlns:a16="http://schemas.microsoft.com/office/drawing/2014/main" id="{DD52C913-8AD8-5C49-B869-A8D125D3E56A}"/>
              </a:ext>
            </a:extLst>
          </p:cNvPr>
          <p:cNvSpPr txBox="1"/>
          <p:nvPr/>
        </p:nvSpPr>
        <p:spPr>
          <a:xfrm>
            <a:off x="4211960" y="2492896"/>
            <a:ext cx="4464496" cy="2492990"/>
          </a:xfrm>
          <a:prstGeom prst="rect">
            <a:avLst/>
          </a:prstGeom>
          <a:noFill/>
        </p:spPr>
        <p:txBody>
          <a:bodyPr wrap="square" rtlCol="0">
            <a:spAutoFit/>
          </a:bodyPr>
          <a:lstStyle/>
          <a:p>
            <a:pPr marL="0" indent="0">
              <a:buNone/>
            </a:pPr>
            <a:r>
              <a:rPr lang="nb-NO" sz="1200" b="1" dirty="0">
                <a:latin typeface="Calibri" panose="020F0502020204030204" pitchFamily="34" charset="0"/>
                <a:ea typeface="Calibri" panose="020F0502020204030204" pitchFamily="34" charset="0"/>
                <a:cs typeface="Calibri" panose="020F0502020204030204" pitchFamily="34" charset="0"/>
              </a:rPr>
              <a:t>Husk:</a:t>
            </a:r>
          </a:p>
          <a:p>
            <a:pPr marL="171450" indent="-171450">
              <a:buFont typeface="Arial" panose="020B0604020202020204" pitchFamily="34" charset="0"/>
              <a:buChar char="•"/>
            </a:pPr>
            <a:r>
              <a:rPr lang="nb-NO" sz="1200" dirty="0">
                <a:latin typeface="Calibri" panose="020F0502020204030204" pitchFamily="34" charset="0"/>
                <a:ea typeface="Calibri" panose="020F0502020204030204" pitchFamily="34" charset="0"/>
                <a:cs typeface="Calibri" panose="020F0502020204030204" pitchFamily="34" charset="0"/>
              </a:rPr>
              <a:t>Det organet som mottar innsynskravet skal vurdere innsynskravet konkret og selvstendig. </a:t>
            </a:r>
          </a:p>
          <a:p>
            <a:pPr marL="171450" indent="-171450">
              <a:buFont typeface="Arial" panose="020B0604020202020204" pitchFamily="34" charset="0"/>
              <a:buChar char="•"/>
            </a:pPr>
            <a:endParaRPr lang="nb-NO" sz="1200" dirty="0">
              <a:latin typeface="Calibri" panose="020F0502020204030204" pitchFamily="34" charset="0"/>
              <a:ea typeface="Calibri" panose="020F0502020204030204" pitchFamily="34" charset="0"/>
              <a:cs typeface="Calibri" panose="020F0502020204030204" pitchFamily="34" charset="0"/>
            </a:endParaRPr>
          </a:p>
          <a:p>
            <a:pPr marL="171450" indent="-171450">
              <a:buFont typeface="Arial" panose="020B0604020202020204" pitchFamily="34" charset="0"/>
              <a:buChar char="•"/>
            </a:pPr>
            <a:r>
              <a:rPr lang="nb-NO" sz="1200" dirty="0">
                <a:latin typeface="Calibri" panose="020F0502020204030204" pitchFamily="34" charset="0"/>
                <a:ea typeface="Calibri" panose="020F0502020204030204" pitchFamily="34" charset="0"/>
                <a:cs typeface="Calibri" panose="020F0502020204030204" pitchFamily="34" charset="0"/>
              </a:rPr>
              <a:t>Det er altså ikke anledning til å avtale med avsenderen av dokumentet at det ikke skal gis innsyn i dokumentet, og organet er heller ikke bundet av avsenderorganets vurdering.</a:t>
            </a:r>
          </a:p>
          <a:p>
            <a:pPr marL="171450" indent="-171450">
              <a:buFont typeface="Arial" panose="020B0604020202020204" pitchFamily="34" charset="0"/>
              <a:buChar char="•"/>
            </a:pPr>
            <a:endParaRPr lang="nb-NO" sz="1200" dirty="0">
              <a:latin typeface="Calibri" panose="020F0502020204030204" pitchFamily="34" charset="0"/>
              <a:ea typeface="Calibri" panose="020F0502020204030204" pitchFamily="34" charset="0"/>
              <a:cs typeface="Calibri" panose="020F0502020204030204" pitchFamily="34" charset="0"/>
            </a:endParaRPr>
          </a:p>
          <a:p>
            <a:pPr marL="171450" indent="-171450">
              <a:buFont typeface="Arial" panose="020B0604020202020204" pitchFamily="34" charset="0"/>
              <a:buChar char="•"/>
            </a:pPr>
            <a:r>
              <a:rPr lang="nb-NO" sz="1200" dirty="0">
                <a:latin typeface="Calibri" panose="020F0502020204030204" pitchFamily="34" charset="0"/>
                <a:ea typeface="Calibri" panose="020F0502020204030204" pitchFamily="34" charset="0"/>
                <a:cs typeface="Calibri" panose="020F0502020204030204" pitchFamily="34" charset="0"/>
              </a:rPr>
              <a:t>Normalt skal innsynskravet avgjøres samme dag som det kommer inn til organet, eller senest innen tre virkedager. Hvis det gjelder vanskelige eller omfattende innsynskrav, kan man bruke lengre tid, men innsynskravet må likevel avgjøres så snart som mulig. </a:t>
            </a:r>
          </a:p>
          <a:p>
            <a:pPr marL="171450" indent="-171450">
              <a:buFont typeface="Arial" panose="020B0604020202020204" pitchFamily="34" charset="0"/>
              <a:buChar char="•"/>
            </a:pPr>
            <a:endParaRPr lang="nb-NO" sz="12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2614966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16D169A-0A28-44F9-97F2-160157D4E0E5}"/>
              </a:ext>
            </a:extLst>
          </p:cNvPr>
          <p:cNvSpPr>
            <a:spLocks noGrp="1"/>
          </p:cNvSpPr>
          <p:nvPr>
            <p:ph type="title"/>
          </p:nvPr>
        </p:nvSpPr>
        <p:spPr/>
        <p:txBody>
          <a:bodyPr/>
          <a:lstStyle/>
          <a:p>
            <a:r>
              <a:rPr lang="nb-NO" sz="2400" dirty="0">
                <a:latin typeface="Calibri" panose="020F0502020204030204" pitchFamily="34" charset="0"/>
                <a:ea typeface="Calibri" panose="020F0502020204030204" pitchFamily="34" charset="0"/>
                <a:cs typeface="Calibri" panose="020F0502020204030204" pitchFamily="34" charset="0"/>
              </a:rPr>
              <a:t>Paragraf 31 – avslag og grunngiving</a:t>
            </a:r>
          </a:p>
        </p:txBody>
      </p:sp>
      <p:sp>
        <p:nvSpPr>
          <p:cNvPr id="3" name="Plassholder for tekst 2">
            <a:extLst>
              <a:ext uri="{FF2B5EF4-FFF2-40B4-BE49-F238E27FC236}">
                <a16:creationId xmlns:a16="http://schemas.microsoft.com/office/drawing/2014/main" id="{8168EBB8-0A35-49FF-AE38-05FDA412B548}"/>
              </a:ext>
            </a:extLst>
          </p:cNvPr>
          <p:cNvSpPr>
            <a:spLocks noGrp="1"/>
          </p:cNvSpPr>
          <p:nvPr>
            <p:ph type="body" sz="quarter" idx="10"/>
          </p:nvPr>
        </p:nvSpPr>
        <p:spPr/>
        <p:txBody>
          <a:bodyPr/>
          <a:lstStyle/>
          <a:p>
            <a:pPr marL="457200" lvl="1" indent="0">
              <a:buNone/>
            </a:pPr>
            <a:endParaRPr lang="nb-NO" sz="1400" dirty="0">
              <a:latin typeface="Calibri" panose="020F0502020204030204" pitchFamily="34" charset="0"/>
              <a:cs typeface="Calibri" panose="020F0502020204030204" pitchFamily="34" charset="0"/>
            </a:endParaRPr>
          </a:p>
          <a:p>
            <a:pPr lvl="1"/>
            <a:endParaRPr lang="nb-NO" sz="1400" dirty="0">
              <a:latin typeface="Calibri" panose="020F0502020204030204" pitchFamily="34" charset="0"/>
              <a:cs typeface="Calibri" panose="020F0502020204030204" pitchFamily="34" charset="0"/>
            </a:endParaRPr>
          </a:p>
        </p:txBody>
      </p:sp>
      <p:sp>
        <p:nvSpPr>
          <p:cNvPr id="5" name="TekstSylinder 4">
            <a:extLst>
              <a:ext uri="{FF2B5EF4-FFF2-40B4-BE49-F238E27FC236}">
                <a16:creationId xmlns:a16="http://schemas.microsoft.com/office/drawing/2014/main" id="{18B39FC8-EC20-4A27-E36F-DF867E38AD0E}"/>
              </a:ext>
            </a:extLst>
          </p:cNvPr>
          <p:cNvSpPr txBox="1"/>
          <p:nvPr/>
        </p:nvSpPr>
        <p:spPr>
          <a:xfrm>
            <a:off x="899592" y="2492896"/>
            <a:ext cx="7056784" cy="1661993"/>
          </a:xfrm>
          <a:prstGeom prst="rect">
            <a:avLst/>
          </a:prstGeom>
          <a:noFill/>
        </p:spPr>
        <p:txBody>
          <a:bodyPr wrap="square" rtlCol="0">
            <a:spAutoFit/>
          </a:bodyPr>
          <a:lstStyle/>
          <a:p>
            <a:r>
              <a:rPr lang="nb-NO" sz="1400" dirty="0">
                <a:latin typeface="Calibri" panose="020F0502020204030204" pitchFamily="34" charset="0"/>
                <a:ea typeface="Calibri" panose="020F0502020204030204" pitchFamily="34" charset="0"/>
                <a:cs typeface="Calibri" panose="020F0502020204030204" pitchFamily="34" charset="0"/>
              </a:rPr>
              <a:t>Husk:</a:t>
            </a:r>
          </a:p>
          <a:p>
            <a:pPr marL="285750" indent="-285750">
              <a:buFont typeface="Arial" panose="020B0604020202020204" pitchFamily="34" charset="0"/>
              <a:buChar char="•"/>
            </a:pPr>
            <a:r>
              <a:rPr lang="nb-NO" sz="1400" dirty="0">
                <a:latin typeface="Calibri" panose="020F0502020204030204" pitchFamily="34" charset="0"/>
                <a:ea typeface="Calibri" panose="020F0502020204030204" pitchFamily="34" charset="0"/>
                <a:cs typeface="Calibri" panose="020F0502020204030204" pitchFamily="34" charset="0"/>
              </a:rPr>
              <a:t>Innsynskravet skal besvares skriftlig. Et avslag må alltid vise til hvilken paragraf, ledd, bokstav eller nummer i offentlighetsloven som begrunner avslaget</a:t>
            </a:r>
          </a:p>
          <a:p>
            <a:pPr marL="285750" indent="-285750">
              <a:buFont typeface="Arial" panose="020B0604020202020204" pitchFamily="34" charset="0"/>
              <a:buChar char="•"/>
            </a:pPr>
            <a:endParaRPr lang="nb-NO" sz="1400"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nb-NO" sz="1400" dirty="0">
                <a:latin typeface="Calibri" panose="020F0502020204030204" pitchFamily="34" charset="0"/>
                <a:ea typeface="Calibri" panose="020F0502020204030204" pitchFamily="34" charset="0"/>
                <a:cs typeface="Calibri" panose="020F0502020204030204" pitchFamily="34" charset="0"/>
              </a:rPr>
              <a:t>Gir du avslag på innsynsbegjæringen, kan den som kreve innsyn forlange en nærmere begrunnelse der organet som gir avslag, skriftlig må redegjøre for hovedhensynene bak avslaget</a:t>
            </a:r>
            <a:r>
              <a:rPr lang="nb-NO" dirty="0"/>
              <a:t>.</a:t>
            </a:r>
          </a:p>
        </p:txBody>
      </p:sp>
    </p:spTree>
    <p:extLst>
      <p:ext uri="{BB962C8B-B14F-4D97-AF65-F5344CB8AC3E}">
        <p14:creationId xmlns:p14="http://schemas.microsoft.com/office/powerpoint/2010/main" val="14497468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8340A6AF-CDB9-242E-AE53-8893E2858FEF}"/>
              </a:ext>
            </a:extLst>
          </p:cNvPr>
          <p:cNvSpPr>
            <a:spLocks noGrp="1"/>
          </p:cNvSpPr>
          <p:nvPr>
            <p:ph type="body" sz="quarter" idx="10"/>
          </p:nvPr>
        </p:nvSpPr>
        <p:spPr/>
        <p:txBody>
          <a:bodyPr/>
          <a:lstStyle/>
          <a:p>
            <a:pPr marL="0" indent="0" algn="ctr">
              <a:buNone/>
            </a:pPr>
            <a:r>
              <a:rPr lang="nb-NO" dirty="0">
                <a:latin typeface="Calibri" panose="020F0502020204030204" pitchFamily="34" charset="0"/>
                <a:ea typeface="Calibri" panose="020F0502020204030204" pitchFamily="34" charset="0"/>
                <a:cs typeface="Calibri" panose="020F0502020204030204" pitchFamily="34" charset="0"/>
              </a:rPr>
              <a:t>Unntaksparagrafer</a:t>
            </a:r>
          </a:p>
          <a:p>
            <a:pPr marL="0" indent="0">
              <a:buNone/>
            </a:pPr>
            <a:r>
              <a:rPr lang="nb-NO" sz="1600" dirty="0">
                <a:latin typeface="Calibri" panose="020F0502020204030204" pitchFamily="34" charset="0"/>
                <a:ea typeface="Calibri" panose="020F0502020204030204" pitchFamily="34" charset="0"/>
                <a:cs typeface="Calibri" panose="020F0502020204030204" pitchFamily="34" charset="0"/>
              </a:rPr>
              <a:t>§ 5 – utsatt innsyn</a:t>
            </a:r>
          </a:p>
          <a:p>
            <a:pPr marL="0" indent="0">
              <a:buNone/>
            </a:pPr>
            <a:r>
              <a:rPr lang="nb-NO" sz="1600" dirty="0">
                <a:latin typeface="Calibri" panose="020F0502020204030204" pitchFamily="34" charset="0"/>
                <a:ea typeface="Calibri" panose="020F0502020204030204" pitchFamily="34" charset="0"/>
                <a:cs typeface="Calibri" panose="020F0502020204030204" pitchFamily="34" charset="0"/>
              </a:rPr>
              <a:t>§ 12 – for resten av dokumentet</a:t>
            </a:r>
          </a:p>
          <a:p>
            <a:pPr marL="0" indent="0">
              <a:buNone/>
            </a:pPr>
            <a:r>
              <a:rPr lang="nb-NO" sz="1600" dirty="0">
                <a:latin typeface="Calibri" panose="020F0502020204030204" pitchFamily="34" charset="0"/>
                <a:ea typeface="Calibri" panose="020F0502020204030204" pitchFamily="34" charset="0"/>
                <a:cs typeface="Calibri" panose="020F0502020204030204" pitchFamily="34" charset="0"/>
              </a:rPr>
              <a:t>§ 14 – organinterne dokumenter</a:t>
            </a:r>
          </a:p>
          <a:p>
            <a:pPr marL="0" indent="0">
              <a:buNone/>
            </a:pPr>
            <a:r>
              <a:rPr lang="nb-NO" sz="1600" dirty="0">
                <a:latin typeface="Calibri" panose="020F0502020204030204" pitchFamily="34" charset="0"/>
                <a:ea typeface="Calibri" panose="020F0502020204030204" pitchFamily="34" charset="0"/>
                <a:cs typeface="Calibri" panose="020F0502020204030204" pitchFamily="34" charset="0"/>
              </a:rPr>
              <a:t>§ 15 – dokument innhentet med tanke på intern saksbehandling</a:t>
            </a:r>
          </a:p>
          <a:p>
            <a:pPr marL="0" indent="0">
              <a:buNone/>
            </a:pPr>
            <a:r>
              <a:rPr lang="nb-NO" sz="1600" dirty="0">
                <a:latin typeface="Calibri" panose="020F0502020204030204" pitchFamily="34" charset="0"/>
                <a:ea typeface="Calibri" panose="020F0502020204030204" pitchFamily="34" charset="0"/>
                <a:cs typeface="Calibri" panose="020F0502020204030204" pitchFamily="34" charset="0"/>
              </a:rPr>
              <a:t>§ 16 – interne dokumenter hos kommunen</a:t>
            </a:r>
          </a:p>
          <a:p>
            <a:pPr marL="0" indent="0">
              <a:buNone/>
            </a:pPr>
            <a:r>
              <a:rPr lang="nb-NO" sz="1600" dirty="0">
                <a:latin typeface="Calibri" panose="020F0502020204030204" pitchFamily="34" charset="0"/>
                <a:ea typeface="Calibri" panose="020F0502020204030204" pitchFamily="34" charset="0"/>
                <a:cs typeface="Calibri" panose="020F0502020204030204" pitchFamily="34" charset="0"/>
              </a:rPr>
              <a:t>§ 18 – rettsdokumenter</a:t>
            </a:r>
          </a:p>
          <a:p>
            <a:pPr marL="0" indent="0">
              <a:buNone/>
            </a:pPr>
            <a:r>
              <a:rPr lang="nb-NO" sz="1600" dirty="0">
                <a:latin typeface="Calibri" panose="020F0502020204030204" pitchFamily="34" charset="0"/>
                <a:ea typeface="Calibri" panose="020F0502020204030204" pitchFamily="34" charset="0"/>
                <a:cs typeface="Calibri" panose="020F0502020204030204" pitchFamily="34" charset="0"/>
              </a:rPr>
              <a:t>§ 23 – forhandlingsposisjon</a:t>
            </a:r>
          </a:p>
          <a:p>
            <a:pPr lvl="2">
              <a:buFont typeface="Courier New" panose="02070309020205020404" pitchFamily="49" charset="0"/>
              <a:buChar char="o"/>
            </a:pPr>
            <a:r>
              <a:rPr lang="nb-NO" sz="1200" dirty="0">
                <a:latin typeface="Calibri" panose="020F0502020204030204" pitchFamily="34" charset="0"/>
                <a:ea typeface="Calibri" panose="020F0502020204030204" pitchFamily="34" charset="0"/>
                <a:cs typeface="Calibri" panose="020F0502020204030204" pitchFamily="34" charset="0"/>
              </a:rPr>
              <a:t>Økoniomiforvaltning</a:t>
            </a:r>
          </a:p>
          <a:p>
            <a:pPr lvl="2">
              <a:buFont typeface="Courier New" panose="02070309020205020404" pitchFamily="49" charset="0"/>
              <a:buChar char="o"/>
            </a:pPr>
            <a:r>
              <a:rPr lang="nb-NO" sz="1200" dirty="0">
                <a:latin typeface="Calibri" panose="020F0502020204030204" pitchFamily="34" charset="0"/>
                <a:ea typeface="Calibri" panose="020F0502020204030204" pitchFamily="34" charset="0"/>
                <a:cs typeface="Calibri" panose="020F0502020204030204" pitchFamily="34" charset="0"/>
              </a:rPr>
              <a:t>Lønnsforvaltning</a:t>
            </a:r>
          </a:p>
          <a:p>
            <a:pPr lvl="2">
              <a:buFont typeface="Courier New" panose="02070309020205020404" pitchFamily="49" charset="0"/>
              <a:buChar char="o"/>
            </a:pPr>
            <a:r>
              <a:rPr lang="nb-NO" sz="1200" dirty="0">
                <a:latin typeface="Calibri" panose="020F0502020204030204" pitchFamily="34" charset="0"/>
                <a:ea typeface="Calibri" panose="020F0502020204030204" pitchFamily="34" charset="0"/>
                <a:cs typeface="Calibri" panose="020F0502020204030204" pitchFamily="34" charset="0"/>
              </a:rPr>
              <a:t>Personalforvaltning</a:t>
            </a:r>
          </a:p>
          <a:p>
            <a:pPr lvl="2">
              <a:buFont typeface="Courier New" panose="02070309020205020404" pitchFamily="49" charset="0"/>
              <a:buChar char="o"/>
            </a:pPr>
            <a:r>
              <a:rPr lang="nb-NO" sz="1200" dirty="0">
                <a:latin typeface="Calibri" panose="020F0502020204030204" pitchFamily="34" charset="0"/>
                <a:ea typeface="Calibri" panose="020F0502020204030204" pitchFamily="34" charset="0"/>
                <a:cs typeface="Calibri" panose="020F0502020204030204" pitchFamily="34" charset="0"/>
              </a:rPr>
              <a:t>Anbud . Tilbud og protokoll</a:t>
            </a:r>
          </a:p>
          <a:p>
            <a:pPr marL="0" indent="0">
              <a:buNone/>
            </a:pPr>
            <a:r>
              <a:rPr lang="nb-NO" sz="1600" dirty="0">
                <a:latin typeface="Calibri" panose="020F0502020204030204" pitchFamily="34" charset="0"/>
                <a:ea typeface="Calibri" panose="020F0502020204030204" pitchFamily="34" charset="0"/>
                <a:cs typeface="Calibri" panose="020F0502020204030204" pitchFamily="34" charset="0"/>
              </a:rPr>
              <a:t>§ 24 – dokumenter om lovbrudd</a:t>
            </a:r>
          </a:p>
          <a:p>
            <a:pPr marL="0" indent="0">
              <a:buNone/>
            </a:pPr>
            <a:r>
              <a:rPr lang="nb-NO" sz="1600" dirty="0">
                <a:latin typeface="Calibri" panose="020F0502020204030204" pitchFamily="34" charset="0"/>
                <a:ea typeface="Calibri" panose="020F0502020204030204" pitchFamily="34" charset="0"/>
                <a:cs typeface="Calibri" panose="020F0502020204030204" pitchFamily="34" charset="0"/>
              </a:rPr>
              <a:t>§ 25 – </a:t>
            </a:r>
            <a:r>
              <a:rPr lang="nb-NO" sz="1600" dirty="0" err="1">
                <a:latin typeface="Calibri" panose="020F0502020204030204" pitchFamily="34" charset="0"/>
                <a:ea typeface="Calibri" panose="020F0502020204030204" pitchFamily="34" charset="0"/>
                <a:cs typeface="Calibri" panose="020F0502020204030204" pitchFamily="34" charset="0"/>
              </a:rPr>
              <a:t>tilsettingsaker</a:t>
            </a:r>
            <a:endParaRPr lang="nb-NO" sz="16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nb-NO" sz="1600" dirty="0">
                <a:latin typeface="Calibri" panose="020F0502020204030204" pitchFamily="34" charset="0"/>
                <a:ea typeface="Calibri" panose="020F0502020204030204" pitchFamily="34" charset="0"/>
                <a:cs typeface="Calibri" panose="020F0502020204030204" pitchFamily="34" charset="0"/>
              </a:rPr>
              <a:t>§ 26 – Eksamensdokument, forskningsopplysninger, fødselsnummer mm</a:t>
            </a:r>
          </a:p>
          <a:p>
            <a:pPr marL="0" indent="0">
              <a:buNone/>
            </a:pPr>
            <a:endParaRPr lang="nb-NO" sz="1600"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nb-NO" sz="1600" dirty="0">
              <a:latin typeface="Calibri" panose="020F0502020204030204" pitchFamily="34" charset="0"/>
              <a:ea typeface="Calibri" panose="020F0502020204030204" pitchFamily="34" charset="0"/>
              <a:cs typeface="Calibri" panose="020F0502020204030204" pitchFamily="34" charset="0"/>
            </a:endParaRPr>
          </a:p>
          <a:p>
            <a:pPr lvl="2">
              <a:buFont typeface="Courier New" panose="02070309020205020404" pitchFamily="49" charset="0"/>
              <a:buChar char="o"/>
            </a:pPr>
            <a:endParaRPr lang="nb-NO" sz="1200" dirty="0">
              <a:latin typeface="Calibri" panose="020F0502020204030204" pitchFamily="34" charset="0"/>
              <a:ea typeface="Calibri" panose="020F0502020204030204" pitchFamily="34" charset="0"/>
              <a:cs typeface="Calibri" panose="020F0502020204030204" pitchFamily="34" charset="0"/>
            </a:endParaRPr>
          </a:p>
          <a:p>
            <a:pPr marL="914400" lvl="2" indent="0">
              <a:buNone/>
            </a:pPr>
            <a:endParaRPr lang="nb-NO" sz="1200" dirty="0">
              <a:latin typeface="Calibri" panose="020F0502020204030204" pitchFamily="34" charset="0"/>
              <a:ea typeface="Calibri" panose="020F0502020204030204" pitchFamily="34" charset="0"/>
              <a:cs typeface="Calibri" panose="020F0502020204030204" pitchFamily="34" charset="0"/>
            </a:endParaRPr>
          </a:p>
          <a:p>
            <a:pPr marL="914400" lvl="2" indent="0">
              <a:buNone/>
            </a:pPr>
            <a:r>
              <a:rPr lang="nb-NO" sz="1200" dirty="0">
                <a:latin typeface="Calibri" panose="020F0502020204030204" pitchFamily="34" charset="0"/>
                <a:ea typeface="Calibri" panose="020F0502020204030204" pitchFamily="34" charset="0"/>
                <a:cs typeface="Calibri" panose="020F0502020204030204" pitchFamily="34" charset="0"/>
              </a:rPr>
              <a:t>	</a:t>
            </a:r>
            <a:r>
              <a:rPr lang="nb-NO" sz="800" dirty="0">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58866802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614C318B-4B62-3FD3-3DDE-26901328C380}"/>
              </a:ext>
            </a:extLst>
          </p:cNvPr>
          <p:cNvSpPr>
            <a:spLocks noGrp="1"/>
          </p:cNvSpPr>
          <p:nvPr>
            <p:ph type="body" sz="quarter" idx="10"/>
          </p:nvPr>
        </p:nvSpPr>
        <p:spPr/>
        <p:txBody>
          <a:bodyPr/>
          <a:lstStyle/>
          <a:p>
            <a:pPr marL="0" indent="0" algn="ctr">
              <a:buNone/>
            </a:pPr>
            <a:r>
              <a:rPr lang="nb-NO" sz="2400" dirty="0">
                <a:latin typeface="Calibri" panose="020F0502020204030204" pitchFamily="34" charset="0"/>
                <a:ea typeface="Calibri" panose="020F0502020204030204" pitchFamily="34" charset="0"/>
                <a:cs typeface="Calibri" panose="020F0502020204030204" pitchFamily="34" charset="0"/>
              </a:rPr>
              <a:t>Organinterne dokumenter</a:t>
            </a:r>
          </a:p>
          <a:p>
            <a:pPr marL="0" indent="0" algn="ctr">
              <a:buNone/>
            </a:pPr>
            <a:r>
              <a:rPr lang="nb-NO" sz="2400" dirty="0">
                <a:latin typeface="Calibri" panose="020F0502020204030204" pitchFamily="34" charset="0"/>
                <a:ea typeface="Calibri" panose="020F0502020204030204" pitchFamily="34" charset="0"/>
                <a:cs typeface="Calibri" panose="020F0502020204030204" pitchFamily="34" charset="0"/>
              </a:rPr>
              <a:t>§ 14</a:t>
            </a:r>
          </a:p>
          <a:p>
            <a:pPr marL="0" indent="0" algn="ctr">
              <a:buNone/>
            </a:pPr>
            <a:endParaRPr lang="nb-NO" sz="2400" dirty="0">
              <a:latin typeface="Calibri" panose="020F0502020204030204" pitchFamily="34" charset="0"/>
              <a:ea typeface="Calibri" panose="020F0502020204030204" pitchFamily="34" charset="0"/>
              <a:cs typeface="Calibri" panose="020F0502020204030204" pitchFamily="34" charset="0"/>
            </a:endParaRPr>
          </a:p>
          <a:p>
            <a:r>
              <a:rPr lang="nn-NO" sz="1600" dirty="0">
                <a:latin typeface="Calibri" panose="020F0502020204030204" pitchFamily="34" charset="0"/>
                <a:ea typeface="Calibri" panose="020F0502020204030204" pitchFamily="34" charset="0"/>
                <a:cs typeface="Calibri" panose="020F0502020204030204" pitchFamily="34" charset="0"/>
              </a:rPr>
              <a:t>Eit organ kan gjøre unntak for innsyn for dokument som organet har utarbeidd for sin egen interne saksbehandling. (ikke det samme som x-dokument)</a:t>
            </a:r>
          </a:p>
          <a:p>
            <a:r>
              <a:rPr lang="nn-NO" sz="1600" dirty="0">
                <a:latin typeface="Calibri" panose="020F0502020204030204" pitchFamily="34" charset="0"/>
                <a:ea typeface="Calibri" panose="020F0502020204030204" pitchFamily="34" charset="0"/>
                <a:cs typeface="Calibri" panose="020F0502020204030204" pitchFamily="34" charset="0"/>
              </a:rPr>
              <a:t>Organet kan gjøre unntak fra innsyn for dokumenter som er hentet fra et underordna organ til bruk i den interne saksbehandlinga.</a:t>
            </a:r>
          </a:p>
          <a:p>
            <a:endParaRPr lang="nn-NO" sz="1600" dirty="0">
              <a:latin typeface="Calibri" panose="020F0502020204030204" pitchFamily="34" charset="0"/>
              <a:ea typeface="Calibri" panose="020F0502020204030204" pitchFamily="34" charset="0"/>
              <a:cs typeface="Calibri" panose="020F0502020204030204" pitchFamily="34" charset="0"/>
            </a:endParaRPr>
          </a:p>
          <a:p>
            <a:r>
              <a:rPr lang="nn-NO" sz="1600" dirty="0">
                <a:latin typeface="Calibri" panose="020F0502020204030204" pitchFamily="34" charset="0"/>
                <a:ea typeface="Calibri" panose="020F0502020204030204" pitchFamily="34" charset="0"/>
                <a:cs typeface="Calibri" panose="020F0502020204030204" pitchFamily="34" charset="0"/>
              </a:rPr>
              <a:t>Så fort dokumentet er sendt ut fra organet til private eller andre offentlige organer oppheves unntaket for innsyn.</a:t>
            </a:r>
          </a:p>
          <a:p>
            <a:r>
              <a:rPr lang="nn-NO" sz="1600" dirty="0">
                <a:latin typeface="Calibri" panose="020F0502020204030204" pitchFamily="34" charset="0"/>
                <a:ea typeface="Calibri" panose="020F0502020204030204" pitchFamily="34" charset="0"/>
                <a:cs typeface="Calibri" panose="020F0502020204030204" pitchFamily="34" charset="0"/>
              </a:rPr>
              <a:t>Et dokument som kommer utan fra og inn til organet mens saksforberedelsene </a:t>
            </a:r>
            <a:r>
              <a:rPr lang="nn-NO" sz="1600" dirty="0" err="1">
                <a:latin typeface="Calibri" panose="020F0502020204030204" pitchFamily="34" charset="0"/>
                <a:ea typeface="Calibri" panose="020F0502020204030204" pitchFamily="34" charset="0"/>
                <a:cs typeface="Calibri" panose="020F0502020204030204" pitchFamily="34" charset="0"/>
              </a:rPr>
              <a:t>pågår</a:t>
            </a:r>
            <a:r>
              <a:rPr lang="nn-NO" sz="1600" dirty="0">
                <a:latin typeface="Calibri" panose="020F0502020204030204" pitchFamily="34" charset="0"/>
                <a:ea typeface="Calibri" panose="020F0502020204030204" pitchFamily="34" charset="0"/>
                <a:cs typeface="Calibri" panose="020F0502020204030204" pitchFamily="34" charset="0"/>
              </a:rPr>
              <a:t> har ikke status som et organinternt dokument.</a:t>
            </a:r>
            <a:endParaRPr lang="nb-NO" sz="16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399078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16D169A-0A28-44F9-97F2-160157D4E0E5}"/>
              </a:ext>
            </a:extLst>
          </p:cNvPr>
          <p:cNvSpPr>
            <a:spLocks noGrp="1"/>
          </p:cNvSpPr>
          <p:nvPr>
            <p:ph type="title"/>
          </p:nvPr>
        </p:nvSpPr>
        <p:spPr/>
        <p:txBody>
          <a:bodyPr/>
          <a:lstStyle/>
          <a:p>
            <a:r>
              <a:rPr lang="nb-NO" sz="2400" dirty="0">
                <a:latin typeface="Calibri" panose="020F0502020204030204" pitchFamily="34" charset="0"/>
                <a:cs typeface="Calibri" panose="020F0502020204030204" pitchFamily="34" charset="0"/>
              </a:rPr>
              <a:t>Organinterne dokumenter</a:t>
            </a:r>
            <a:br>
              <a:rPr lang="nb-NO" sz="2400" dirty="0">
                <a:latin typeface="Calibri" panose="020F0502020204030204" pitchFamily="34" charset="0"/>
                <a:cs typeface="Calibri" panose="020F0502020204030204" pitchFamily="34" charset="0"/>
              </a:rPr>
            </a:br>
            <a:r>
              <a:rPr lang="nb-NO" sz="2400" dirty="0">
                <a:latin typeface="Calibri" panose="020F0502020204030204" pitchFamily="34" charset="0"/>
                <a:cs typeface="Calibri" panose="020F0502020204030204" pitchFamily="34" charset="0"/>
              </a:rPr>
              <a:t>§ 14</a:t>
            </a:r>
          </a:p>
        </p:txBody>
      </p:sp>
      <p:sp>
        <p:nvSpPr>
          <p:cNvPr id="3" name="Plassholder for tekst 2">
            <a:extLst>
              <a:ext uri="{FF2B5EF4-FFF2-40B4-BE49-F238E27FC236}">
                <a16:creationId xmlns:a16="http://schemas.microsoft.com/office/drawing/2014/main" id="{8168EBB8-0A35-49FF-AE38-05FDA412B548}"/>
              </a:ext>
            </a:extLst>
          </p:cNvPr>
          <p:cNvSpPr>
            <a:spLocks noGrp="1"/>
          </p:cNvSpPr>
          <p:nvPr>
            <p:ph type="body" sz="quarter" idx="10"/>
          </p:nvPr>
        </p:nvSpPr>
        <p:spPr/>
        <p:txBody>
          <a:bodyPr/>
          <a:lstStyle/>
          <a:p>
            <a:pPr marL="457200" lvl="1" indent="0">
              <a:buNone/>
            </a:pPr>
            <a:endParaRPr lang="nb-NO" sz="1400" dirty="0">
              <a:latin typeface="Calibri" panose="020F0502020204030204" pitchFamily="34" charset="0"/>
              <a:cs typeface="Calibri" panose="020F0502020204030204" pitchFamily="34" charset="0"/>
            </a:endParaRPr>
          </a:p>
          <a:p>
            <a:r>
              <a:rPr lang="nb-NO" sz="1400" dirty="0">
                <a:latin typeface="Calibri" panose="020F0502020204030204" pitchFamily="34" charset="0"/>
                <a:cs typeface="Calibri" panose="020F0502020204030204" pitchFamily="34" charset="0"/>
              </a:rPr>
              <a:t>Et dokument som et organ utarbeider som et ledd i </a:t>
            </a:r>
            <a:r>
              <a:rPr lang="nb-NO" sz="1400" u="sng" dirty="0">
                <a:solidFill>
                  <a:srgbClr val="FF0000"/>
                </a:solidFill>
                <a:latin typeface="Calibri" panose="020F0502020204030204" pitchFamily="34" charset="0"/>
                <a:cs typeface="Calibri" panose="020F0502020204030204" pitchFamily="34" charset="0"/>
              </a:rPr>
              <a:t>den </a:t>
            </a:r>
            <a:r>
              <a:rPr lang="nb-NO" sz="1400" i="1" u="sng" dirty="0">
                <a:solidFill>
                  <a:srgbClr val="FF0000"/>
                </a:solidFill>
                <a:latin typeface="Calibri" panose="020F0502020204030204" pitchFamily="34" charset="0"/>
                <a:cs typeface="Calibri" panose="020F0502020204030204" pitchFamily="34" charset="0"/>
              </a:rPr>
              <a:t>interne saksforberedelsen</a:t>
            </a:r>
            <a:r>
              <a:rPr lang="nb-NO" sz="1400" u="sng" dirty="0">
                <a:solidFill>
                  <a:srgbClr val="FF0000"/>
                </a:solidFill>
                <a:latin typeface="Calibri" panose="020F0502020204030204" pitchFamily="34" charset="0"/>
                <a:cs typeface="Calibri" panose="020F0502020204030204" pitchFamily="34" charset="0"/>
              </a:rPr>
              <a:t> </a:t>
            </a:r>
            <a:r>
              <a:rPr lang="nb-NO" sz="1400" dirty="0">
                <a:latin typeface="Calibri" panose="020F0502020204030204" pitchFamily="34" charset="0"/>
                <a:cs typeface="Calibri" panose="020F0502020204030204" pitchFamily="34" charset="0"/>
              </a:rPr>
              <a:t>til det samme organet, og således bare </a:t>
            </a:r>
            <a:r>
              <a:rPr lang="nb-NO" sz="1400" i="1" dirty="0">
                <a:latin typeface="Calibri" panose="020F0502020204030204" pitchFamily="34" charset="0"/>
                <a:cs typeface="Calibri" panose="020F0502020204030204" pitchFamily="34" charset="0"/>
              </a:rPr>
              <a:t>sirkulerer innenfor organet</a:t>
            </a:r>
            <a:r>
              <a:rPr lang="nb-NO" sz="1400" dirty="0">
                <a:latin typeface="Calibri" panose="020F0502020204030204" pitchFamily="34" charset="0"/>
                <a:cs typeface="Calibri" panose="020F0502020204030204" pitchFamily="34" charset="0"/>
              </a:rPr>
              <a:t>, </a:t>
            </a:r>
            <a:r>
              <a:rPr lang="nb-NO" sz="1400" dirty="0">
                <a:solidFill>
                  <a:srgbClr val="FF0000"/>
                </a:solidFill>
                <a:latin typeface="Calibri" panose="020F0502020204030204" pitchFamily="34" charset="0"/>
                <a:cs typeface="Calibri" panose="020F0502020204030204" pitchFamily="34" charset="0"/>
              </a:rPr>
              <a:t>kan</a:t>
            </a:r>
            <a:r>
              <a:rPr lang="nb-NO" sz="1400" dirty="0">
                <a:latin typeface="Calibri" panose="020F0502020204030204" pitchFamily="34" charset="0"/>
                <a:cs typeface="Calibri" panose="020F0502020204030204" pitchFamily="34" charset="0"/>
              </a:rPr>
              <a:t> unntas fra innsyn. </a:t>
            </a:r>
          </a:p>
          <a:p>
            <a:endParaRPr lang="nb-NO" sz="1400" dirty="0">
              <a:latin typeface="Calibri" panose="020F0502020204030204" pitchFamily="34" charset="0"/>
              <a:cs typeface="Calibri" panose="020F0502020204030204" pitchFamily="34" charset="0"/>
            </a:endParaRPr>
          </a:p>
          <a:p>
            <a:pPr marL="0" indent="0">
              <a:buNone/>
            </a:pPr>
            <a:r>
              <a:rPr lang="nb-NO" sz="1400" b="1" dirty="0">
                <a:latin typeface="Calibri" panose="020F0502020204030204" pitchFamily="34" charset="0"/>
                <a:cs typeface="Calibri" panose="020F0502020204030204" pitchFamily="34" charset="0"/>
              </a:rPr>
              <a:t>Husk:</a:t>
            </a:r>
          </a:p>
          <a:p>
            <a:r>
              <a:rPr lang="nb-NO" sz="1400" dirty="0">
                <a:solidFill>
                  <a:srgbClr val="FF0000"/>
                </a:solidFill>
                <a:latin typeface="Calibri" panose="020F0502020204030204" pitchFamily="34" charset="0"/>
                <a:cs typeface="Calibri" panose="020F0502020204030204" pitchFamily="34" charset="0"/>
              </a:rPr>
              <a:t>Unntaksadgangen oppheves i det øyeblikk dokumentet sendes ut av organet, til private eller offentlige organer</a:t>
            </a:r>
            <a:r>
              <a:rPr lang="nb-NO" sz="1400" dirty="0">
                <a:latin typeface="Calibri" panose="020F0502020204030204" pitchFamily="34" charset="0"/>
                <a:cs typeface="Calibri" panose="020F0502020204030204" pitchFamily="34" charset="0"/>
              </a:rPr>
              <a:t>. Selv om saksforberedelsen fortsatt pågår, er det aktuelle dokumentet ikke lenger et dokument for organets egen interne saksforberedelse.</a:t>
            </a:r>
          </a:p>
          <a:p>
            <a:endParaRPr lang="nb-NO" sz="1400" dirty="0">
              <a:latin typeface="Calibri" panose="020F0502020204030204" pitchFamily="34" charset="0"/>
              <a:cs typeface="Calibri" panose="020F0502020204030204" pitchFamily="34" charset="0"/>
            </a:endParaRPr>
          </a:p>
          <a:p>
            <a:r>
              <a:rPr lang="nb-NO" sz="1400" dirty="0">
                <a:latin typeface="Calibri" panose="020F0502020204030204" pitchFamily="34" charset="0"/>
                <a:cs typeface="Calibri" panose="020F0502020204030204" pitchFamily="34" charset="0"/>
              </a:rPr>
              <a:t>Et dokument som kommer utenfra og inn til organet mens saksforberedelsen pågår, har heller ikke status som et organinternt dokument. </a:t>
            </a:r>
          </a:p>
          <a:p>
            <a:endParaRPr lang="nb-NO" sz="1400" dirty="0">
              <a:latin typeface="Calibri" panose="020F0502020204030204" pitchFamily="34" charset="0"/>
              <a:cs typeface="Calibri" panose="020F0502020204030204" pitchFamily="34" charset="0"/>
            </a:endParaRPr>
          </a:p>
          <a:p>
            <a:r>
              <a:rPr lang="nb-NO" sz="1400" dirty="0">
                <a:latin typeface="Calibri" panose="020F0502020204030204" pitchFamily="34" charset="0"/>
                <a:cs typeface="Calibri" panose="020F0502020204030204" pitchFamily="34" charset="0"/>
              </a:rPr>
              <a:t>Det er ikke pliktig å journalføre et organinternt dokument. Men, dette betyr ikke at det ikke går an å be om innsyn i dokumentet.</a:t>
            </a:r>
          </a:p>
          <a:p>
            <a:endParaRPr lang="nb-NO" sz="1400" dirty="0">
              <a:latin typeface="Calibri" panose="020F0502020204030204" pitchFamily="34" charset="0"/>
              <a:cs typeface="Calibri" panose="020F0502020204030204" pitchFamily="34" charset="0"/>
            </a:endParaRPr>
          </a:p>
          <a:p>
            <a:r>
              <a:rPr lang="nb-NO" sz="1400" dirty="0">
                <a:solidFill>
                  <a:srgbClr val="FF0000"/>
                </a:solidFill>
                <a:latin typeface="Calibri" panose="020F0502020204030204" pitchFamily="34" charset="0"/>
                <a:cs typeface="Calibri" panose="020F0502020204030204" pitchFamily="34" charset="0"/>
              </a:rPr>
              <a:t>(Når noen ber om innsyn – husk kravet til meroffentlighet)</a:t>
            </a:r>
          </a:p>
          <a:p>
            <a:pPr lvl="1"/>
            <a:endParaRPr lang="nb-NO"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873458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3E6F9385-65A6-51C3-2172-84E522564DF8}"/>
              </a:ext>
            </a:extLst>
          </p:cNvPr>
          <p:cNvSpPr>
            <a:spLocks noGrp="1"/>
          </p:cNvSpPr>
          <p:nvPr>
            <p:ph type="body" sz="quarter" idx="10"/>
          </p:nvPr>
        </p:nvSpPr>
        <p:spPr/>
        <p:txBody>
          <a:bodyPr/>
          <a:lstStyle/>
          <a:p>
            <a:pPr marL="0" indent="0" algn="ctr">
              <a:buNone/>
            </a:pPr>
            <a:r>
              <a:rPr lang="nb-NO" sz="2400" dirty="0">
                <a:latin typeface="Calibri" panose="020F0502020204030204" pitchFamily="34" charset="0"/>
                <a:ea typeface="Calibri" panose="020F0502020204030204" pitchFamily="34" charset="0"/>
                <a:cs typeface="Calibri" panose="020F0502020204030204" pitchFamily="34" charset="0"/>
              </a:rPr>
              <a:t>Eksempel på hva som ikke er organinternt</a:t>
            </a:r>
          </a:p>
          <a:p>
            <a:endParaRPr lang="nb-NO" dirty="0"/>
          </a:p>
          <a:p>
            <a:r>
              <a:rPr lang="nb-NO" sz="1800" dirty="0">
                <a:latin typeface="Calibri" panose="020F0502020204030204" pitchFamily="34" charset="0"/>
                <a:ea typeface="Calibri" panose="020F0502020204030204" pitchFamily="34" charset="0"/>
                <a:cs typeface="Calibri" panose="020F0502020204030204" pitchFamily="34" charset="0"/>
              </a:rPr>
              <a:t>Gjelder dokumentet oppsigelse, opprykk, permisjoner, reiseregninger og andre krav på refusjon, er fast ansatte ikke regnet som en del av organet.</a:t>
            </a:r>
          </a:p>
          <a:p>
            <a:pPr lvl="0"/>
            <a:r>
              <a:rPr lang="nb-NO" sz="1800" dirty="0">
                <a:latin typeface="Calibri" panose="020F0502020204030204" pitchFamily="34" charset="0"/>
                <a:ea typeface="Calibri" panose="020F0502020204030204" pitchFamily="34" charset="0"/>
                <a:cs typeface="Calibri" panose="020F0502020204030204" pitchFamily="34" charset="0"/>
              </a:rPr>
              <a:t>Tillitsvalgte er ikke regnet som en del av organet, og korrespondansen er ikke organintern.</a:t>
            </a:r>
          </a:p>
          <a:p>
            <a:pPr lvl="0"/>
            <a:r>
              <a:rPr lang="nb-NO" sz="1800" dirty="0">
                <a:latin typeface="Calibri" panose="020F0502020204030204" pitchFamily="34" charset="0"/>
                <a:ea typeface="Calibri" panose="020F0502020204030204" pitchFamily="34" charset="0"/>
                <a:cs typeface="Calibri" panose="020F0502020204030204" pitchFamily="34" charset="0"/>
              </a:rPr>
              <a:t>Korrespondanse mellom elever og skolen, pasienter og sykehuset, innsatte og fengslet er normalt ikke regnet som interne dokumenter. </a:t>
            </a:r>
          </a:p>
          <a:p>
            <a:r>
              <a:rPr lang="nb-NO" sz="1800" dirty="0">
                <a:latin typeface="Calibri" panose="020F0502020204030204" pitchFamily="34" charset="0"/>
                <a:ea typeface="Calibri" panose="020F0502020204030204" pitchFamily="34" charset="0"/>
                <a:cs typeface="Calibri" panose="020F0502020204030204" pitchFamily="34" charset="0"/>
              </a:rPr>
              <a:t>Organets endelige avgjørelse i saken - uansett om det gjelder hele dokumentet eller bare utgjør en del av dokumentet - ikke kan unntas som et organinternt dokument.</a:t>
            </a:r>
          </a:p>
          <a:p>
            <a:endParaRPr lang="nb-NO" dirty="0"/>
          </a:p>
        </p:txBody>
      </p:sp>
    </p:spTree>
    <p:extLst>
      <p:ext uri="{BB962C8B-B14F-4D97-AF65-F5344CB8AC3E}">
        <p14:creationId xmlns:p14="http://schemas.microsoft.com/office/powerpoint/2010/main" val="2253077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F1E942E2-CC6A-7FD8-4CC5-7DBCC5573B38}"/>
              </a:ext>
            </a:extLst>
          </p:cNvPr>
          <p:cNvSpPr>
            <a:spLocks noGrp="1"/>
          </p:cNvSpPr>
          <p:nvPr>
            <p:ph type="body" sz="quarter" idx="10"/>
          </p:nvPr>
        </p:nvSpPr>
        <p:spPr/>
        <p:txBody>
          <a:bodyPr/>
          <a:lstStyle/>
          <a:p>
            <a:pPr marL="0" indent="0" algn="ctr">
              <a:buNone/>
            </a:pPr>
            <a:r>
              <a:rPr lang="nb-NO" sz="2400" dirty="0">
                <a:latin typeface="Calibri" panose="020F0502020204030204" pitchFamily="34" charset="0"/>
                <a:ea typeface="Calibri" panose="020F0502020204030204" pitchFamily="34" charset="0"/>
                <a:cs typeface="Calibri" panose="020F0502020204030204" pitchFamily="34" charset="0"/>
              </a:rPr>
              <a:t>Paragraf 16 – innsyn i interne dokumenter hos kommunene</a:t>
            </a:r>
          </a:p>
          <a:p>
            <a:pPr marL="0" indent="0" algn="ctr">
              <a:buNone/>
            </a:pPr>
            <a:endParaRPr lang="nb-NO" sz="24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nb-NO" sz="1600" dirty="0">
                <a:latin typeface="Calibri" panose="020F0502020204030204" pitchFamily="34" charset="0"/>
                <a:ea typeface="Calibri" panose="020F0502020204030204" pitchFamily="34" charset="0"/>
                <a:cs typeface="Calibri" panose="020F0502020204030204" pitchFamily="34" charset="0"/>
              </a:rPr>
              <a:t>Følgende grupper er eksempler på dokumenter som kan ikke unntas etter §§ 14 og 15:</a:t>
            </a:r>
          </a:p>
          <a:p>
            <a:pPr marL="0" indent="0">
              <a:buNone/>
            </a:pPr>
            <a:endParaRPr lang="nb-NO" sz="1600" dirty="0">
              <a:latin typeface="Calibri" panose="020F0502020204030204" pitchFamily="34" charset="0"/>
              <a:ea typeface="Calibri" panose="020F0502020204030204" pitchFamily="34" charset="0"/>
              <a:cs typeface="Calibri" panose="020F0502020204030204" pitchFamily="34" charset="0"/>
            </a:endParaRPr>
          </a:p>
          <a:p>
            <a:r>
              <a:rPr lang="nb-NO" sz="1600" dirty="0">
                <a:latin typeface="Calibri" panose="020F0502020204030204" pitchFamily="34" charset="0"/>
                <a:ea typeface="Calibri" panose="020F0502020204030204" pitchFamily="34" charset="0"/>
                <a:cs typeface="Calibri" panose="020F0502020204030204" pitchFamily="34" charset="0"/>
              </a:rPr>
              <a:t>Innstillinger med vedlegg som sendes fra administrasjonen til et folkevalgt organ. </a:t>
            </a:r>
          </a:p>
          <a:p>
            <a:endParaRPr lang="nb-NO" sz="1600" dirty="0">
              <a:latin typeface="Calibri" panose="020F0502020204030204" pitchFamily="34" charset="0"/>
              <a:ea typeface="Calibri" panose="020F0502020204030204" pitchFamily="34" charset="0"/>
              <a:cs typeface="Calibri" panose="020F0502020204030204" pitchFamily="34" charset="0"/>
            </a:endParaRPr>
          </a:p>
          <a:p>
            <a:r>
              <a:rPr lang="nb-NO" sz="1600" dirty="0">
                <a:latin typeface="Calibri" panose="020F0502020204030204" pitchFamily="34" charset="0"/>
                <a:ea typeface="Calibri" panose="020F0502020204030204" pitchFamily="34" charset="0"/>
                <a:cs typeface="Calibri" panose="020F0502020204030204" pitchFamily="34" charset="0"/>
              </a:rPr>
              <a:t>For det </a:t>
            </a:r>
            <a:r>
              <a:rPr lang="nb-NO" sz="1600" i="1" dirty="0">
                <a:latin typeface="Calibri" panose="020F0502020204030204" pitchFamily="34" charset="0"/>
                <a:ea typeface="Calibri" panose="020F0502020204030204" pitchFamily="34" charset="0"/>
                <a:cs typeface="Calibri" panose="020F0502020204030204" pitchFamily="34" charset="0"/>
              </a:rPr>
              <a:t>andre</a:t>
            </a:r>
            <a:r>
              <a:rPr lang="nb-NO" sz="1600" dirty="0">
                <a:latin typeface="Calibri" panose="020F0502020204030204" pitchFamily="34" charset="0"/>
                <a:ea typeface="Calibri" panose="020F0502020204030204" pitchFamily="34" charset="0"/>
                <a:cs typeface="Calibri" panose="020F0502020204030204" pitchFamily="34" charset="0"/>
              </a:rPr>
              <a:t> kan heller ikke saklister til folkevalgte organer unntas som interne dokumenter. </a:t>
            </a:r>
          </a:p>
          <a:p>
            <a:pPr marL="0" indent="0">
              <a:buNone/>
            </a:pPr>
            <a:endParaRPr lang="nb-NO" sz="1600" dirty="0">
              <a:latin typeface="Calibri" panose="020F0502020204030204" pitchFamily="34" charset="0"/>
              <a:ea typeface="Calibri" panose="020F0502020204030204" pitchFamily="34" charset="0"/>
              <a:cs typeface="Calibri" panose="020F0502020204030204" pitchFamily="34" charset="0"/>
            </a:endParaRPr>
          </a:p>
          <a:p>
            <a:r>
              <a:rPr lang="nb-NO" sz="1600" dirty="0">
                <a:latin typeface="Calibri" panose="020F0502020204030204" pitchFamily="34" charset="0"/>
                <a:ea typeface="Calibri" panose="020F0502020204030204" pitchFamily="34" charset="0"/>
                <a:cs typeface="Calibri" panose="020F0502020204030204" pitchFamily="34" charset="0"/>
              </a:rPr>
              <a:t>Den </a:t>
            </a:r>
            <a:r>
              <a:rPr lang="nb-NO" sz="1600" i="1" dirty="0">
                <a:latin typeface="Calibri" panose="020F0502020204030204" pitchFamily="34" charset="0"/>
                <a:ea typeface="Calibri" panose="020F0502020204030204" pitchFamily="34" charset="0"/>
                <a:cs typeface="Calibri" panose="020F0502020204030204" pitchFamily="34" charset="0"/>
              </a:rPr>
              <a:t>fjerde</a:t>
            </a:r>
            <a:r>
              <a:rPr lang="nb-NO" sz="1600" dirty="0">
                <a:latin typeface="Calibri" panose="020F0502020204030204" pitchFamily="34" charset="0"/>
                <a:ea typeface="Calibri" panose="020F0502020204030204" pitchFamily="34" charset="0"/>
                <a:cs typeface="Calibri" panose="020F0502020204030204" pitchFamily="34" charset="0"/>
              </a:rPr>
              <a:t> type dokumenter som ikke kan unntas som interne, er dokumenter som sendes mellom etater (innenfor samme kommune) som opptrer som eksterne parter i forhold til hverandre. </a:t>
            </a:r>
          </a:p>
          <a:p>
            <a:pPr lvl="1"/>
            <a:r>
              <a:rPr lang="nb-NO" sz="1200" dirty="0">
                <a:latin typeface="Calibri" panose="020F0502020204030204" pitchFamily="34" charset="0"/>
                <a:ea typeface="Calibri" panose="020F0502020204030204" pitchFamily="34" charset="0"/>
                <a:cs typeface="Calibri" panose="020F0502020204030204" pitchFamily="34" charset="0"/>
              </a:rPr>
              <a:t>Eks – Eiendomsavdelingen sender søknad om tillatelse til tiltak til </a:t>
            </a:r>
            <a:r>
              <a:rPr lang="nb-NO" sz="1200" dirty="0" err="1">
                <a:latin typeface="Calibri" panose="020F0502020204030204" pitchFamily="34" charset="0"/>
                <a:ea typeface="Calibri" panose="020F0502020204030204" pitchFamily="34" charset="0"/>
                <a:cs typeface="Calibri" panose="020F0502020204030204" pitchFamily="34" charset="0"/>
              </a:rPr>
              <a:t>byggesakavd</a:t>
            </a:r>
            <a:r>
              <a:rPr lang="nb-NO" sz="1200" dirty="0">
                <a:latin typeface="Calibri" panose="020F0502020204030204" pitchFamily="34" charset="0"/>
                <a:ea typeface="Calibri" panose="020F0502020204030204" pitchFamily="34" charset="0"/>
                <a:cs typeface="Calibri" panose="020F0502020204030204" pitchFamily="34" charset="0"/>
              </a:rPr>
              <a:t>.</a:t>
            </a:r>
          </a:p>
          <a:p>
            <a:pPr marL="0" indent="0" algn="ctr">
              <a:buNone/>
            </a:pPr>
            <a:endParaRPr lang="nb-NO" sz="2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10277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16D169A-0A28-44F9-97F2-160157D4E0E5}"/>
              </a:ext>
            </a:extLst>
          </p:cNvPr>
          <p:cNvSpPr>
            <a:spLocks noGrp="1"/>
          </p:cNvSpPr>
          <p:nvPr>
            <p:ph type="title"/>
          </p:nvPr>
        </p:nvSpPr>
        <p:spPr/>
        <p:txBody>
          <a:bodyPr/>
          <a:lstStyle/>
          <a:p>
            <a:r>
              <a:rPr lang="nb-NO" sz="3600" dirty="0">
                <a:latin typeface="Calibri" panose="020F0502020204030204" pitchFamily="34" charset="0"/>
                <a:cs typeface="Calibri" panose="020F0502020204030204" pitchFamily="34" charset="0"/>
              </a:rPr>
              <a:t>Paragraf 4 - Definisjoner</a:t>
            </a:r>
          </a:p>
        </p:txBody>
      </p:sp>
      <p:sp>
        <p:nvSpPr>
          <p:cNvPr id="3" name="Plassholder for tekst 2">
            <a:extLst>
              <a:ext uri="{FF2B5EF4-FFF2-40B4-BE49-F238E27FC236}">
                <a16:creationId xmlns:a16="http://schemas.microsoft.com/office/drawing/2014/main" id="{8168EBB8-0A35-49FF-AE38-05FDA412B548}"/>
              </a:ext>
            </a:extLst>
          </p:cNvPr>
          <p:cNvSpPr>
            <a:spLocks noGrp="1"/>
          </p:cNvSpPr>
          <p:nvPr>
            <p:ph type="body" sz="quarter" idx="10"/>
          </p:nvPr>
        </p:nvSpPr>
        <p:spPr/>
        <p:txBody>
          <a:bodyPr/>
          <a:lstStyle/>
          <a:p>
            <a:r>
              <a:rPr lang="nb-NO" sz="2400" dirty="0">
                <a:latin typeface="Calibri" panose="020F0502020204030204" pitchFamily="34" charset="0"/>
                <a:cs typeface="Calibri" panose="020F0502020204030204" pitchFamily="34" charset="0"/>
              </a:rPr>
              <a:t>All informasjon og alle opplysninger som er en del av saksbehandlingen, er dokumenter i lovens forstand uansett form og hvordan de er lagret. </a:t>
            </a:r>
          </a:p>
          <a:p>
            <a:r>
              <a:rPr lang="nb-NO" sz="2400" dirty="0">
                <a:latin typeface="Calibri" panose="020F0502020204030204" pitchFamily="34" charset="0"/>
                <a:cs typeface="Calibri" panose="020F0502020204030204" pitchFamily="34" charset="0"/>
              </a:rPr>
              <a:t>En modell av for eksempel papp, er et dokument i lovens forstand</a:t>
            </a:r>
          </a:p>
          <a:p>
            <a:r>
              <a:rPr lang="nb-NO" sz="2400" dirty="0">
                <a:latin typeface="Calibri" panose="020F0502020204030204" pitchFamily="34" charset="0"/>
                <a:cs typeface="Calibri" panose="020F0502020204030204" pitchFamily="34" charset="0"/>
              </a:rPr>
              <a:t>Dokumentbegrepet er uavhengig av teknologien. </a:t>
            </a:r>
          </a:p>
          <a:p>
            <a:pPr lvl="1"/>
            <a:r>
              <a:rPr lang="nb-NO" sz="1400" b="1" dirty="0">
                <a:solidFill>
                  <a:srgbClr val="FF0000"/>
                </a:solidFill>
                <a:latin typeface="Calibri" panose="020F0502020204030204" pitchFamily="34" charset="0"/>
                <a:cs typeface="Calibri" panose="020F0502020204030204" pitchFamily="34" charset="0"/>
              </a:rPr>
              <a:t>Dette betyr at for</a:t>
            </a:r>
            <a:r>
              <a:rPr lang="nb-NO" sz="1400" dirty="0">
                <a:latin typeface="Calibri" panose="020F0502020204030204" pitchFamily="34" charset="0"/>
                <a:cs typeface="Calibri" panose="020F0502020204030204" pitchFamily="34" charset="0"/>
              </a:rPr>
              <a:t> </a:t>
            </a:r>
            <a:r>
              <a:rPr lang="nb-NO" sz="1400" b="1" dirty="0">
                <a:solidFill>
                  <a:srgbClr val="FF0000"/>
                </a:solidFill>
                <a:latin typeface="Calibri" panose="020F0502020204030204" pitchFamily="34" charset="0"/>
                <a:cs typeface="Calibri" panose="020F0502020204030204" pitchFamily="34" charset="0"/>
              </a:rPr>
              <a:t>eksempel tekstmeldinger, epost, meldinger på Facebook, Instagram, </a:t>
            </a:r>
            <a:r>
              <a:rPr lang="nb-NO" sz="1400" b="1" dirty="0" err="1">
                <a:solidFill>
                  <a:srgbClr val="FF0000"/>
                </a:solidFill>
                <a:latin typeface="Calibri" panose="020F0502020204030204" pitchFamily="34" charset="0"/>
                <a:cs typeface="Calibri" panose="020F0502020204030204" pitchFamily="34" charset="0"/>
              </a:rPr>
              <a:t>Teamsdokumenter</a:t>
            </a:r>
            <a:r>
              <a:rPr lang="nb-NO" sz="1400" b="1" dirty="0">
                <a:solidFill>
                  <a:srgbClr val="FF0000"/>
                </a:solidFill>
                <a:latin typeface="Calibri" panose="020F0502020204030204" pitchFamily="34" charset="0"/>
                <a:cs typeface="Calibri" panose="020F0502020204030204" pitchFamily="34" charset="0"/>
              </a:rPr>
              <a:t> som har med kommunens saksbehandling å gjøre skal arkiveres og journalføres.</a:t>
            </a:r>
          </a:p>
          <a:p>
            <a:pPr marL="457200" lvl="1" indent="0">
              <a:buNone/>
            </a:pPr>
            <a:endParaRPr lang="nb-NO" sz="1200" dirty="0"/>
          </a:p>
        </p:txBody>
      </p:sp>
    </p:spTree>
    <p:extLst>
      <p:ext uri="{BB962C8B-B14F-4D97-AF65-F5344CB8AC3E}">
        <p14:creationId xmlns:p14="http://schemas.microsoft.com/office/powerpoint/2010/main" val="2529433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16D169A-0A28-44F9-97F2-160157D4E0E5}"/>
              </a:ext>
            </a:extLst>
          </p:cNvPr>
          <p:cNvSpPr>
            <a:spLocks noGrp="1"/>
          </p:cNvSpPr>
          <p:nvPr>
            <p:ph type="title"/>
          </p:nvPr>
        </p:nvSpPr>
        <p:spPr>
          <a:xfrm>
            <a:off x="179512" y="1340768"/>
            <a:ext cx="8102723" cy="936104"/>
          </a:xfrm>
        </p:spPr>
        <p:txBody>
          <a:bodyPr/>
          <a:lstStyle/>
          <a:p>
            <a:r>
              <a:rPr lang="nb-NO" sz="3600" dirty="0">
                <a:latin typeface="Calibri" panose="020F0502020204030204" pitchFamily="34" charset="0"/>
                <a:cs typeface="Calibri" panose="020F0502020204030204" pitchFamily="34" charset="0"/>
              </a:rPr>
              <a:t>Paragraf 10 – Plikt til å føre journal </a:t>
            </a:r>
            <a:r>
              <a:rPr lang="nb-NO" sz="2400" dirty="0">
                <a:latin typeface="Calibri" panose="020F0502020204030204" pitchFamily="34" charset="0"/>
                <a:cs typeface="Calibri" panose="020F0502020204030204" pitchFamily="34" charset="0"/>
              </a:rPr>
              <a:t>(postliste)</a:t>
            </a:r>
          </a:p>
        </p:txBody>
      </p:sp>
      <p:sp>
        <p:nvSpPr>
          <p:cNvPr id="3" name="Plassholder for tekst 2">
            <a:extLst>
              <a:ext uri="{FF2B5EF4-FFF2-40B4-BE49-F238E27FC236}">
                <a16:creationId xmlns:a16="http://schemas.microsoft.com/office/drawing/2014/main" id="{8168EBB8-0A35-49FF-AE38-05FDA412B548}"/>
              </a:ext>
            </a:extLst>
          </p:cNvPr>
          <p:cNvSpPr>
            <a:spLocks noGrp="1"/>
          </p:cNvSpPr>
          <p:nvPr>
            <p:ph type="body" sz="quarter" idx="10"/>
          </p:nvPr>
        </p:nvSpPr>
        <p:spPr/>
        <p:txBody>
          <a:bodyPr/>
          <a:lstStyle/>
          <a:p>
            <a:r>
              <a:rPr lang="nb-NO" sz="2000" dirty="0">
                <a:latin typeface="Calibri" panose="020F0502020204030204" pitchFamily="34" charset="0"/>
                <a:cs typeface="Calibri" panose="020F0502020204030204" pitchFamily="34" charset="0"/>
              </a:rPr>
              <a:t>Reglene for hvordan journalen skal føres, står i </a:t>
            </a:r>
            <a:r>
              <a:rPr lang="nb-NO" sz="2000" u="sng" dirty="0">
                <a:latin typeface="Calibri" panose="020F0502020204030204" pitchFamily="34" charset="0"/>
                <a:cs typeface="Calibri" panose="020F0502020204030204" pitchFamily="34" charset="0"/>
                <a:hlinkClick r:id="rId2"/>
              </a:rPr>
              <a:t>arkivloven</a:t>
            </a:r>
            <a:r>
              <a:rPr lang="nb-NO" sz="2000" dirty="0">
                <a:latin typeface="Calibri" panose="020F0502020204030204" pitchFamily="34" charset="0"/>
                <a:cs typeface="Calibri" panose="020F0502020204030204" pitchFamily="34" charset="0"/>
              </a:rPr>
              <a:t> og </a:t>
            </a:r>
            <a:r>
              <a:rPr lang="nb-NO" sz="2000" u="sng" dirty="0">
                <a:latin typeface="Calibri" panose="020F0502020204030204" pitchFamily="34" charset="0"/>
                <a:cs typeface="Calibri" panose="020F0502020204030204" pitchFamily="34" charset="0"/>
                <a:hlinkClick r:id="rId3"/>
              </a:rPr>
              <a:t>forskriftene</a:t>
            </a:r>
            <a:r>
              <a:rPr lang="nb-NO" sz="2000" dirty="0">
                <a:latin typeface="Calibri" panose="020F0502020204030204" pitchFamily="34" charset="0"/>
                <a:cs typeface="Calibri" panose="020F0502020204030204" pitchFamily="34" charset="0"/>
              </a:rPr>
              <a:t> til loven. </a:t>
            </a:r>
            <a:r>
              <a:rPr lang="nb-NO" sz="2000" dirty="0">
                <a:solidFill>
                  <a:srgbClr val="FF0000"/>
                </a:solidFill>
                <a:latin typeface="Calibri" panose="020F0502020204030204" pitchFamily="34" charset="0"/>
                <a:cs typeface="Calibri" panose="020F0502020204030204" pitchFamily="34" charset="0"/>
              </a:rPr>
              <a:t>Journalen skal alltid være oppdatert, det vil si at dokumentene skal føres fortløpende inn i journalen.</a:t>
            </a:r>
          </a:p>
          <a:p>
            <a:r>
              <a:rPr lang="nb-NO" sz="2000" dirty="0">
                <a:latin typeface="Calibri" panose="020F0502020204030204" pitchFamily="34" charset="0"/>
                <a:cs typeface="Calibri" panose="020F0502020204030204" pitchFamily="34" charset="0"/>
              </a:rPr>
              <a:t>Husk å arkivere og journalføre e-poster som kommer inn til, eller går ut fra en saksbehandler i kommunen.</a:t>
            </a:r>
          </a:p>
          <a:p>
            <a:r>
              <a:rPr lang="nb-NO" sz="2000" dirty="0">
                <a:latin typeface="Calibri" panose="020F0502020204030204" pitchFamily="34" charset="0"/>
                <a:cs typeface="Calibri" panose="020F0502020204030204" pitchFamily="34" charset="0"/>
              </a:rPr>
              <a:t>Journalen skal alltid være oppdatert, Organet behøver ikke journalføre organinterne dokumenter, det vil si dokumenter som er opprettet av et organ og bare sirkulerer innenfor det samme organet. Men selv om dokumentet ikke er journalført, kan man be om innsyn i dokumentet.</a:t>
            </a:r>
          </a:p>
          <a:p>
            <a:r>
              <a:rPr lang="nb-NO" sz="2000" dirty="0">
                <a:latin typeface="Calibri" panose="020F0502020204030204" pitchFamily="34" charset="0"/>
                <a:cs typeface="Calibri" panose="020F0502020204030204" pitchFamily="34" charset="0"/>
              </a:rPr>
              <a:t>Å føre journal gjelder også for fagsystemer (eks </a:t>
            </a:r>
            <a:r>
              <a:rPr lang="nb-NO" sz="2000" dirty="0" err="1">
                <a:latin typeface="Calibri" panose="020F0502020204030204" pitchFamily="34" charset="0"/>
                <a:cs typeface="Calibri" panose="020F0502020204030204" pitchFamily="34" charset="0"/>
              </a:rPr>
              <a:t>HSPro</a:t>
            </a:r>
            <a:r>
              <a:rPr lang="nb-NO" sz="2000" dirty="0">
                <a:latin typeface="Calibri" panose="020F0502020204030204" pitchFamily="34" charset="0"/>
                <a:cs typeface="Calibri" panose="020F0502020204030204" pitchFamily="34" charset="0"/>
              </a:rPr>
              <a:t>, Visma velferd, PPT </a:t>
            </a:r>
            <a:r>
              <a:rPr lang="nb-NO" sz="2000" dirty="0" err="1">
                <a:latin typeface="Calibri" panose="020F0502020204030204" pitchFamily="34" charset="0"/>
                <a:cs typeface="Calibri" panose="020F0502020204030204" pitchFamily="34" charset="0"/>
              </a:rPr>
              <a:t>osv</a:t>
            </a:r>
            <a:r>
              <a:rPr lang="nb-NO" sz="2000" dirty="0">
                <a:latin typeface="Calibri" panose="020F0502020204030204" pitchFamily="34" charset="0"/>
                <a:cs typeface="Calibri" panose="020F0502020204030204" pitchFamily="34" charset="0"/>
              </a:rPr>
              <a:t>)</a:t>
            </a:r>
          </a:p>
          <a:p>
            <a:pPr marL="457200" lvl="1" indent="0">
              <a:buNone/>
            </a:pPr>
            <a:endParaRPr lang="nb-NO"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930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16D169A-0A28-44F9-97F2-160157D4E0E5}"/>
              </a:ext>
            </a:extLst>
          </p:cNvPr>
          <p:cNvSpPr>
            <a:spLocks noGrp="1"/>
          </p:cNvSpPr>
          <p:nvPr>
            <p:ph type="title"/>
          </p:nvPr>
        </p:nvSpPr>
        <p:spPr/>
        <p:txBody>
          <a:bodyPr/>
          <a:lstStyle/>
          <a:p>
            <a:r>
              <a:rPr lang="nb-NO" sz="3600" dirty="0">
                <a:latin typeface="Calibri" panose="020F0502020204030204" pitchFamily="34" charset="0"/>
                <a:cs typeface="Calibri" panose="020F0502020204030204" pitchFamily="34" charset="0"/>
              </a:rPr>
              <a:t>Journalføring</a:t>
            </a:r>
            <a:endParaRPr lang="nb-NO" sz="2400" dirty="0">
              <a:latin typeface="Calibri" panose="020F0502020204030204" pitchFamily="34" charset="0"/>
              <a:cs typeface="Calibri" panose="020F0502020204030204" pitchFamily="34" charset="0"/>
            </a:endParaRPr>
          </a:p>
        </p:txBody>
      </p:sp>
      <p:sp>
        <p:nvSpPr>
          <p:cNvPr id="3" name="Plassholder for tekst 2">
            <a:extLst>
              <a:ext uri="{FF2B5EF4-FFF2-40B4-BE49-F238E27FC236}">
                <a16:creationId xmlns:a16="http://schemas.microsoft.com/office/drawing/2014/main" id="{8168EBB8-0A35-49FF-AE38-05FDA412B548}"/>
              </a:ext>
            </a:extLst>
          </p:cNvPr>
          <p:cNvSpPr>
            <a:spLocks noGrp="1"/>
          </p:cNvSpPr>
          <p:nvPr>
            <p:ph type="body" sz="quarter" idx="10"/>
          </p:nvPr>
        </p:nvSpPr>
        <p:spPr/>
        <p:txBody>
          <a:bodyPr/>
          <a:lstStyle/>
          <a:p>
            <a:pPr marL="0" indent="0">
              <a:buNone/>
            </a:pPr>
            <a:r>
              <a:rPr lang="nb-NO" sz="1800" dirty="0">
                <a:solidFill>
                  <a:srgbClr val="FF0000"/>
                </a:solidFill>
                <a:latin typeface="Calibri" panose="020F0502020204030204" pitchFamily="34" charset="0"/>
                <a:cs typeface="Calibri" panose="020F0502020204030204" pitchFamily="34" charset="0"/>
              </a:rPr>
              <a:t>Journalføring skal skje på en måte som gjør det mulig å identifisere hvert dokument. Ved registrering av dokument i journalen skal følgende opplysninger være med</a:t>
            </a:r>
            <a:r>
              <a:rPr lang="nb-NO" sz="1800" dirty="0">
                <a:latin typeface="Calibri" panose="020F0502020204030204" pitchFamily="34" charset="0"/>
                <a:cs typeface="Calibri" panose="020F0502020204030204" pitchFamily="34" charset="0"/>
              </a:rPr>
              <a:t>:</a:t>
            </a:r>
          </a:p>
          <a:p>
            <a:pPr lvl="0"/>
            <a:r>
              <a:rPr lang="nb-NO" sz="1800" dirty="0">
                <a:latin typeface="Calibri" panose="020F0502020204030204" pitchFamily="34" charset="0"/>
                <a:cs typeface="Calibri" panose="020F0502020204030204" pitchFamily="34" charset="0"/>
              </a:rPr>
              <a:t>journalføringsdato</a:t>
            </a:r>
          </a:p>
          <a:p>
            <a:pPr lvl="0"/>
            <a:r>
              <a:rPr lang="nb-NO" sz="1800" dirty="0">
                <a:latin typeface="Calibri" panose="020F0502020204030204" pitchFamily="34" charset="0"/>
                <a:cs typeface="Calibri" panose="020F0502020204030204" pitchFamily="34" charset="0"/>
              </a:rPr>
              <a:t>saks- og dokumentnummer</a:t>
            </a:r>
          </a:p>
          <a:p>
            <a:pPr lvl="0"/>
            <a:r>
              <a:rPr lang="nb-NO" sz="1800" dirty="0">
                <a:latin typeface="Calibri" panose="020F0502020204030204" pitchFamily="34" charset="0"/>
                <a:cs typeface="Calibri" panose="020F0502020204030204" pitchFamily="34" charset="0"/>
              </a:rPr>
              <a:t>avsender og/eller mottaker</a:t>
            </a:r>
          </a:p>
          <a:p>
            <a:pPr lvl="0"/>
            <a:r>
              <a:rPr lang="nb-NO" sz="1800" dirty="0">
                <a:latin typeface="Calibri" panose="020F0502020204030204" pitchFamily="34" charset="0"/>
                <a:cs typeface="Calibri" panose="020F0502020204030204" pitchFamily="34" charset="0"/>
              </a:rPr>
              <a:t>opplysninger om sak, innhold eller emne</a:t>
            </a:r>
          </a:p>
          <a:p>
            <a:r>
              <a:rPr lang="nb-NO" sz="1800" dirty="0">
                <a:latin typeface="Calibri" panose="020F0502020204030204" pitchFamily="34" charset="0"/>
                <a:cs typeface="Calibri" panose="020F0502020204030204" pitchFamily="34" charset="0"/>
              </a:rPr>
              <a:t>dokumentets dato</a:t>
            </a:r>
          </a:p>
          <a:p>
            <a:r>
              <a:rPr lang="nb-NO" sz="1800" dirty="0">
                <a:solidFill>
                  <a:srgbClr val="FF0000"/>
                </a:solidFill>
                <a:latin typeface="Calibri" panose="020F0502020204030204" pitchFamily="34" charset="0"/>
                <a:cs typeface="Calibri" panose="020F0502020204030204" pitchFamily="34" charset="0"/>
              </a:rPr>
              <a:t>Opplysninger som er underlagt lovhjemlet taushetsplikt eller av andre grunner er unntatt fra offentlig innsyn, skal/ kan unntas fra journalen ved at det benyttes nøytrale begreper</a:t>
            </a:r>
          </a:p>
          <a:p>
            <a:r>
              <a:rPr lang="nb-NO" sz="1800" dirty="0">
                <a:latin typeface="Calibri" panose="020F0502020204030204" pitchFamily="34" charset="0"/>
                <a:cs typeface="Calibri" panose="020F0502020204030204" pitchFamily="34" charset="0"/>
              </a:rPr>
              <a:t>Eksempel: Klage barnehage, Klage omsorgstjenester, Klage på saksbehandler, Klage på brudd av taushetsplikt, Mobbing på skole - </a:t>
            </a:r>
            <a:r>
              <a:rPr lang="nb-NO" sz="1800" dirty="0" err="1">
                <a:latin typeface="Calibri" panose="020F0502020204030204" pitchFamily="34" charset="0"/>
                <a:cs typeface="Calibri" panose="020F0502020204030204" pitchFamily="34" charset="0"/>
              </a:rPr>
              <a:t>Osv</a:t>
            </a:r>
            <a:endParaRPr lang="nb-NO"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86725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16D169A-0A28-44F9-97F2-160157D4E0E5}"/>
              </a:ext>
            </a:extLst>
          </p:cNvPr>
          <p:cNvSpPr>
            <a:spLocks noGrp="1"/>
          </p:cNvSpPr>
          <p:nvPr>
            <p:ph type="title"/>
          </p:nvPr>
        </p:nvSpPr>
        <p:spPr/>
        <p:txBody>
          <a:bodyPr/>
          <a:lstStyle/>
          <a:p>
            <a:r>
              <a:rPr lang="nb-NO" sz="2400" dirty="0">
                <a:latin typeface="Calibri" panose="020F0502020204030204" pitchFamily="34" charset="0"/>
                <a:cs typeface="Calibri" panose="020F0502020204030204" pitchFamily="34" charset="0"/>
              </a:rPr>
              <a:t>Ulike dokumenttyper</a:t>
            </a:r>
          </a:p>
        </p:txBody>
      </p:sp>
      <p:sp>
        <p:nvSpPr>
          <p:cNvPr id="3" name="Plassholder for tekst 2">
            <a:extLst>
              <a:ext uri="{FF2B5EF4-FFF2-40B4-BE49-F238E27FC236}">
                <a16:creationId xmlns:a16="http://schemas.microsoft.com/office/drawing/2014/main" id="{8168EBB8-0A35-49FF-AE38-05FDA412B548}"/>
              </a:ext>
            </a:extLst>
          </p:cNvPr>
          <p:cNvSpPr>
            <a:spLocks noGrp="1"/>
          </p:cNvSpPr>
          <p:nvPr>
            <p:ph type="body" sz="quarter" idx="10"/>
          </p:nvPr>
        </p:nvSpPr>
        <p:spPr/>
        <p:txBody>
          <a:bodyPr/>
          <a:lstStyle/>
          <a:p>
            <a:pPr marL="0" indent="0">
              <a:buNone/>
            </a:pPr>
            <a:r>
              <a:rPr lang="nb-NO" sz="1800" dirty="0">
                <a:latin typeface="Calibri" panose="020F0502020204030204" pitchFamily="34" charset="0"/>
                <a:cs typeface="Calibri" panose="020F0502020204030204" pitchFamily="34" charset="0"/>
              </a:rPr>
              <a:t>I- Inngående dokument – Dokument sendt til kommunen</a:t>
            </a:r>
          </a:p>
          <a:p>
            <a:pPr marL="0" indent="0">
              <a:buNone/>
            </a:pPr>
            <a:endParaRPr lang="nb-NO" sz="1800" dirty="0">
              <a:latin typeface="Calibri" panose="020F0502020204030204" pitchFamily="34" charset="0"/>
              <a:cs typeface="Calibri" panose="020F0502020204030204" pitchFamily="34" charset="0"/>
            </a:endParaRPr>
          </a:p>
          <a:p>
            <a:pPr marL="0" indent="0">
              <a:buNone/>
            </a:pPr>
            <a:r>
              <a:rPr lang="nb-NO" sz="1800" dirty="0">
                <a:latin typeface="Calibri" panose="020F0502020204030204" pitchFamily="34" charset="0"/>
                <a:cs typeface="Calibri" panose="020F0502020204030204" pitchFamily="34" charset="0"/>
              </a:rPr>
              <a:t>U – Utgående dokument – Dokument sendt ut av kommunen</a:t>
            </a:r>
          </a:p>
          <a:p>
            <a:pPr marL="0" indent="0">
              <a:buNone/>
            </a:pPr>
            <a:endParaRPr lang="nb-NO" sz="1800" dirty="0">
              <a:latin typeface="Calibri" panose="020F0502020204030204" pitchFamily="34" charset="0"/>
              <a:cs typeface="Calibri" panose="020F0502020204030204" pitchFamily="34" charset="0"/>
            </a:endParaRPr>
          </a:p>
          <a:p>
            <a:pPr marL="0" indent="0">
              <a:buNone/>
            </a:pPr>
            <a:r>
              <a:rPr lang="nb-NO" sz="1800" dirty="0">
                <a:latin typeface="Calibri" panose="020F0502020204030204" pitchFamily="34" charset="0"/>
                <a:cs typeface="Calibri" panose="020F0502020204030204" pitchFamily="34" charset="0"/>
              </a:rPr>
              <a:t>N – Notat – skal ha mottaker – Internt dokument</a:t>
            </a:r>
          </a:p>
          <a:p>
            <a:pPr marL="0" indent="0">
              <a:buNone/>
            </a:pPr>
            <a:endParaRPr lang="nb-NO" sz="1800" dirty="0">
              <a:latin typeface="Calibri" panose="020F0502020204030204" pitchFamily="34" charset="0"/>
              <a:cs typeface="Calibri" panose="020F0502020204030204" pitchFamily="34" charset="0"/>
            </a:endParaRPr>
          </a:p>
          <a:p>
            <a:pPr marL="0" indent="0">
              <a:buNone/>
            </a:pPr>
            <a:r>
              <a:rPr lang="nb-NO" sz="1800" dirty="0" err="1">
                <a:latin typeface="Calibri" panose="020F0502020204030204" pitchFamily="34" charset="0"/>
                <a:cs typeface="Calibri" panose="020F0502020204030204" pitchFamily="34" charset="0"/>
              </a:rPr>
              <a:t>X</a:t>
            </a:r>
            <a:r>
              <a:rPr lang="nb-NO" sz="1800" dirty="0">
                <a:latin typeface="Calibri" panose="020F0502020204030204" pitchFamily="34" charset="0"/>
                <a:cs typeface="Calibri" panose="020F0502020204030204" pitchFamily="34" charset="0"/>
              </a:rPr>
              <a:t> – Notat – trenger ikke mottaker – kan regnes som organinternt dokument</a:t>
            </a:r>
          </a:p>
          <a:p>
            <a:pPr lvl="1"/>
            <a:r>
              <a:rPr lang="nb-NO" sz="1400" dirty="0">
                <a:latin typeface="Calibri" panose="020F0502020204030204" pitchFamily="34" charset="0"/>
                <a:cs typeface="Calibri" panose="020F0502020204030204" pitchFamily="34" charset="0"/>
              </a:rPr>
              <a:t>Kommer tilbake til organinterne dokumenter under innsyn		</a:t>
            </a:r>
          </a:p>
          <a:p>
            <a:pPr marL="0" indent="0">
              <a:buNone/>
            </a:pPr>
            <a:endParaRPr lang="nb-NO" sz="1800" dirty="0">
              <a:latin typeface="Calibri" panose="020F0502020204030204" pitchFamily="34" charset="0"/>
              <a:cs typeface="Calibri" panose="020F0502020204030204" pitchFamily="34" charset="0"/>
            </a:endParaRPr>
          </a:p>
          <a:p>
            <a:pPr marL="0" indent="0">
              <a:buNone/>
            </a:pPr>
            <a:endParaRPr lang="nb-NO" sz="1800" dirty="0">
              <a:latin typeface="Calibri" panose="020F0502020204030204" pitchFamily="34" charset="0"/>
              <a:cs typeface="Calibri" panose="020F0502020204030204" pitchFamily="34" charset="0"/>
            </a:endParaRPr>
          </a:p>
          <a:p>
            <a:pPr marL="0" indent="0">
              <a:buNone/>
            </a:pPr>
            <a:endParaRPr lang="nb-NO"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70042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16D169A-0A28-44F9-97F2-160157D4E0E5}"/>
              </a:ext>
            </a:extLst>
          </p:cNvPr>
          <p:cNvSpPr>
            <a:spLocks noGrp="1"/>
          </p:cNvSpPr>
          <p:nvPr>
            <p:ph type="title"/>
          </p:nvPr>
        </p:nvSpPr>
        <p:spPr/>
        <p:txBody>
          <a:bodyPr/>
          <a:lstStyle/>
          <a:p>
            <a:r>
              <a:rPr lang="nb-NO" sz="3600" dirty="0">
                <a:latin typeface="Calibri" panose="020F0502020204030204" pitchFamily="34" charset="0"/>
                <a:cs typeface="Calibri" panose="020F0502020204030204" pitchFamily="34" charset="0"/>
              </a:rPr>
              <a:t>Journalføring</a:t>
            </a:r>
            <a:br>
              <a:rPr lang="nb-NO" sz="3600" dirty="0">
                <a:latin typeface="Calibri" panose="020F0502020204030204" pitchFamily="34" charset="0"/>
                <a:cs typeface="Calibri" panose="020F0502020204030204" pitchFamily="34" charset="0"/>
              </a:rPr>
            </a:br>
            <a:r>
              <a:rPr lang="nb-NO" sz="2400" dirty="0">
                <a:latin typeface="Calibri" panose="020F0502020204030204" pitchFamily="34" charset="0"/>
                <a:cs typeface="Calibri" panose="020F0502020204030204" pitchFamily="34" charset="0"/>
              </a:rPr>
              <a:t>status på dokumentet</a:t>
            </a:r>
          </a:p>
        </p:txBody>
      </p:sp>
      <p:sp>
        <p:nvSpPr>
          <p:cNvPr id="3" name="Plassholder for tekst 2">
            <a:extLst>
              <a:ext uri="{FF2B5EF4-FFF2-40B4-BE49-F238E27FC236}">
                <a16:creationId xmlns:a16="http://schemas.microsoft.com/office/drawing/2014/main" id="{8168EBB8-0A35-49FF-AE38-05FDA412B548}"/>
              </a:ext>
            </a:extLst>
          </p:cNvPr>
          <p:cNvSpPr>
            <a:spLocks noGrp="1"/>
          </p:cNvSpPr>
          <p:nvPr>
            <p:ph type="body" sz="quarter" idx="10"/>
          </p:nvPr>
        </p:nvSpPr>
        <p:spPr/>
        <p:txBody>
          <a:bodyPr/>
          <a:lstStyle/>
          <a:p>
            <a:pPr marL="0" indent="0">
              <a:buNone/>
            </a:pPr>
            <a:r>
              <a:rPr lang="nb-NO" sz="1400" b="1" dirty="0">
                <a:latin typeface="Calibri" panose="020F0502020204030204" pitchFamily="34" charset="0"/>
                <a:cs typeface="Calibri" panose="020F0502020204030204" pitchFamily="34" charset="0"/>
              </a:rPr>
              <a:t>R – Reservert. </a:t>
            </a:r>
            <a:r>
              <a:rPr lang="nb-NO" sz="1400" dirty="0">
                <a:latin typeface="Calibri" panose="020F0502020204030204" pitchFamily="34" charset="0"/>
                <a:cs typeface="Calibri" panose="020F0502020204030204" pitchFamily="34" charset="0"/>
              </a:rPr>
              <a:t>Utgående journalposter, notater og saksframlegg under arbeid. Journalpostene redigerbare</a:t>
            </a:r>
          </a:p>
          <a:p>
            <a:pPr marL="0" indent="0">
              <a:buNone/>
            </a:pPr>
            <a:r>
              <a:rPr lang="nb-NO" sz="1400" b="1" dirty="0">
                <a:latin typeface="Calibri" panose="020F0502020204030204" pitchFamily="34" charset="0"/>
                <a:cs typeface="Calibri" panose="020F0502020204030204" pitchFamily="34" charset="0"/>
              </a:rPr>
              <a:t>S</a:t>
            </a:r>
            <a:r>
              <a:rPr lang="nb-NO" sz="1400" dirty="0">
                <a:latin typeface="Calibri" panose="020F0502020204030204" pitchFamily="34" charset="0"/>
                <a:cs typeface="Calibri" panose="020F0502020204030204" pitchFamily="34" charset="0"/>
              </a:rPr>
              <a:t> – </a:t>
            </a:r>
            <a:r>
              <a:rPr lang="nb-NO" sz="1400" b="1" dirty="0">
                <a:latin typeface="Calibri" panose="020F0502020204030204" pitchFamily="34" charset="0"/>
                <a:cs typeface="Calibri" panose="020F0502020204030204" pitchFamily="34" charset="0"/>
              </a:rPr>
              <a:t>Registrert av saksbehandler</a:t>
            </a:r>
            <a:r>
              <a:rPr lang="nb-NO" sz="1400" dirty="0">
                <a:latin typeface="Calibri" panose="020F0502020204030204" pitchFamily="34" charset="0"/>
                <a:cs typeface="Calibri" panose="020F0502020204030204" pitchFamily="34" charset="0"/>
              </a:rPr>
              <a:t>. Inngående journalposter registrert av saksbehandler. Registreringsopplysninger kan redigeres.</a:t>
            </a:r>
          </a:p>
          <a:p>
            <a:pPr marL="0" indent="0">
              <a:buNone/>
            </a:pPr>
            <a:r>
              <a:rPr lang="nb-NO" sz="1400" b="1" dirty="0">
                <a:latin typeface="Calibri" panose="020F0502020204030204" pitchFamily="34" charset="0"/>
                <a:cs typeface="Calibri" panose="020F0502020204030204" pitchFamily="34" charset="0"/>
              </a:rPr>
              <a:t>F – Ferdigstilt.</a:t>
            </a:r>
            <a:r>
              <a:rPr lang="nb-NO" sz="1400" dirty="0">
                <a:latin typeface="Calibri" panose="020F0502020204030204" pitchFamily="34" charset="0"/>
                <a:cs typeface="Calibri" panose="020F0502020204030204" pitchFamily="34" charset="0"/>
              </a:rPr>
              <a:t> Saksframlegg eller utgående journalpost sendt til godkjenning kan få status F når journalposten er godkjent. Status F betyr ikke at dokumentet er ekspedert (sendt til en mottaker). Journalposten er låst for redigering.</a:t>
            </a:r>
          </a:p>
          <a:p>
            <a:pPr marL="0" indent="0">
              <a:buNone/>
            </a:pPr>
            <a:r>
              <a:rPr lang="nb-NO" sz="1400" b="1" dirty="0">
                <a:solidFill>
                  <a:srgbClr val="FF0000"/>
                </a:solidFill>
                <a:latin typeface="Calibri" panose="020F0502020204030204" pitchFamily="34" charset="0"/>
                <a:cs typeface="Calibri" panose="020F0502020204030204" pitchFamily="34" charset="0"/>
              </a:rPr>
              <a:t>E- Ekspedert.</a:t>
            </a:r>
            <a:r>
              <a:rPr lang="nb-NO" sz="1400" dirty="0">
                <a:solidFill>
                  <a:srgbClr val="FF0000"/>
                </a:solidFill>
                <a:latin typeface="Calibri" panose="020F0502020204030204" pitchFamily="34" charset="0"/>
                <a:cs typeface="Calibri" panose="020F0502020204030204" pitchFamily="34" charset="0"/>
              </a:rPr>
              <a:t> Utgående journalposter får status E når det er ekspedert til mottaker, enten via </a:t>
            </a:r>
            <a:r>
              <a:rPr lang="nb-NO" sz="1400" dirty="0" err="1">
                <a:solidFill>
                  <a:srgbClr val="FF0000"/>
                </a:solidFill>
                <a:latin typeface="Calibri" panose="020F0502020204030204" pitchFamily="34" charset="0"/>
                <a:cs typeface="Calibri" panose="020F0502020204030204" pitchFamily="34" charset="0"/>
              </a:rPr>
              <a:t>SvarUT</a:t>
            </a:r>
            <a:r>
              <a:rPr lang="nb-NO" sz="1400" dirty="0">
                <a:solidFill>
                  <a:srgbClr val="FF0000"/>
                </a:solidFill>
                <a:latin typeface="Calibri" panose="020F0502020204030204" pitchFamily="34" charset="0"/>
                <a:cs typeface="Calibri" panose="020F0502020204030204" pitchFamily="34" charset="0"/>
              </a:rPr>
              <a:t>, </a:t>
            </a:r>
          </a:p>
          <a:p>
            <a:pPr marL="0" indent="0">
              <a:buNone/>
            </a:pPr>
            <a:r>
              <a:rPr lang="nb-NO" sz="1400" dirty="0">
                <a:solidFill>
                  <a:srgbClr val="FF0000"/>
                </a:solidFill>
                <a:latin typeface="Calibri" panose="020F0502020204030204" pitchFamily="34" charset="0"/>
                <a:cs typeface="Calibri" panose="020F0502020204030204" pitchFamily="34" charset="0"/>
              </a:rPr>
              <a:t>på e-post eller papir. N-notater får status E når det er ekspedert til en intern mottaker. Journalposten er låst for redigering. </a:t>
            </a:r>
            <a:r>
              <a:rPr lang="nb-NO" sz="1400" dirty="0" err="1">
                <a:solidFill>
                  <a:srgbClr val="FF0000"/>
                </a:solidFill>
                <a:latin typeface="Calibri" panose="020F0502020204030204" pitchFamily="34" charset="0"/>
                <a:cs typeface="Calibri" panose="020F0502020204030204" pitchFamily="34" charset="0"/>
              </a:rPr>
              <a:t>X</a:t>
            </a:r>
            <a:r>
              <a:rPr lang="nb-NO" sz="1400" dirty="0">
                <a:solidFill>
                  <a:srgbClr val="FF0000"/>
                </a:solidFill>
                <a:latin typeface="Calibri" panose="020F0502020204030204" pitchFamily="34" charset="0"/>
                <a:cs typeface="Calibri" panose="020F0502020204030204" pitchFamily="34" charset="0"/>
              </a:rPr>
              <a:t>-notat settes i status F.</a:t>
            </a:r>
          </a:p>
          <a:p>
            <a:pPr marL="0" indent="0">
              <a:buNone/>
            </a:pPr>
            <a:r>
              <a:rPr lang="nb-NO" sz="1400" b="1" dirty="0">
                <a:latin typeface="Calibri" panose="020F0502020204030204" pitchFamily="34" charset="0"/>
                <a:cs typeface="Calibri" panose="020F0502020204030204" pitchFamily="34" charset="0"/>
              </a:rPr>
              <a:t>J – Journalført.</a:t>
            </a:r>
            <a:r>
              <a:rPr lang="nb-NO" sz="1400" dirty="0">
                <a:latin typeface="Calibri" panose="020F0502020204030204" pitchFamily="34" charset="0"/>
                <a:cs typeface="Calibri" panose="020F0502020204030204" pitchFamily="34" charset="0"/>
              </a:rPr>
              <a:t> Alle journalposter som arkivet har kvalitetssikret. Journalposter med status J vil bli tilgjengeliggjort for innsyn dersom de ikke er skjermet.</a:t>
            </a:r>
          </a:p>
          <a:p>
            <a:pPr marL="0" indent="0">
              <a:buNone/>
            </a:pPr>
            <a:endParaRPr lang="nb-NO" sz="1400" dirty="0">
              <a:latin typeface="Calibri" panose="020F0502020204030204" pitchFamily="34" charset="0"/>
              <a:cs typeface="Calibri" panose="020F0502020204030204" pitchFamily="34" charset="0"/>
            </a:endParaRPr>
          </a:p>
          <a:p>
            <a:pPr marL="0" indent="0">
              <a:buNone/>
            </a:pPr>
            <a:endParaRPr lang="nb-NO"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27812854"/>
      </p:ext>
    </p:extLst>
  </p:cSld>
  <p:clrMapOvr>
    <a:masterClrMapping/>
  </p:clrMapOvr>
</p:sld>
</file>

<file path=ppt/theme/theme1.xml><?xml version="1.0" encoding="utf-8"?>
<a:theme xmlns:a="http://schemas.openxmlformats.org/drawingml/2006/main" name="NLK_blank_side">
  <a:themeElements>
    <a:clrScheme name="NLK_farger_mal">
      <a:dk1>
        <a:sysClr val="windowText" lastClr="000000"/>
      </a:dk1>
      <a:lt1>
        <a:sysClr val="window" lastClr="FFFFFF"/>
      </a:lt1>
      <a:dk2>
        <a:srgbClr val="1F497D"/>
      </a:dk2>
      <a:lt2>
        <a:srgbClr val="EEECE1"/>
      </a:lt2>
      <a:accent1>
        <a:srgbClr val="0073AE"/>
      </a:accent1>
      <a:accent2>
        <a:srgbClr val="FFFF00"/>
      </a:accent2>
      <a:accent3>
        <a:srgbClr val="C6D9F0"/>
      </a:accent3>
      <a:accent4>
        <a:srgbClr val="8DB3E2"/>
      </a:accent4>
      <a:accent5>
        <a:srgbClr val="548DD4"/>
      </a:accent5>
      <a:accent6>
        <a:srgbClr val="0073AE"/>
      </a:accent6>
      <a:hlink>
        <a:srgbClr val="262626"/>
      </a:hlink>
      <a:folHlink>
        <a:srgbClr val="7F7F7F"/>
      </a:folHlink>
    </a:clrScheme>
    <a:fontScheme name="NLK_dokume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lk_mal_pp med støttehjul" id="{41FC9FAD-9325-48BD-953C-5D063283B98A}" vid="{423296AE-656F-4A29-A6C5-930F7D8BBE1B}"/>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Powerpointmal (1)</Template>
  <TotalTime>1319</TotalTime>
  <Words>3894</Words>
  <Application>Microsoft Office PowerPoint</Application>
  <PresentationFormat>Skjermfremvisning (4:3)</PresentationFormat>
  <Paragraphs>421</Paragraphs>
  <Slides>46</Slides>
  <Notes>0</Notes>
  <HiddenSlides>0</HiddenSlides>
  <MMClips>0</MMClips>
  <ScaleCrop>false</ScaleCrop>
  <HeadingPairs>
    <vt:vector size="6" baseType="variant">
      <vt:variant>
        <vt:lpstr>Brukte skrifter</vt:lpstr>
      </vt:variant>
      <vt:variant>
        <vt:i4>3</vt:i4>
      </vt:variant>
      <vt:variant>
        <vt:lpstr>Tema</vt:lpstr>
      </vt:variant>
      <vt:variant>
        <vt:i4>1</vt:i4>
      </vt:variant>
      <vt:variant>
        <vt:lpstr>Lysbildetitler</vt:lpstr>
      </vt:variant>
      <vt:variant>
        <vt:i4>46</vt:i4>
      </vt:variant>
    </vt:vector>
  </HeadingPairs>
  <TitlesOfParts>
    <vt:vector size="50" baseType="lpstr">
      <vt:lpstr>Arial</vt:lpstr>
      <vt:lpstr>Calibri</vt:lpstr>
      <vt:lpstr>Courier New</vt:lpstr>
      <vt:lpstr>NLK_blank_side</vt:lpstr>
      <vt:lpstr>Offentleglova</vt:lpstr>
      <vt:lpstr>Paragraf 1 - formål</vt:lpstr>
      <vt:lpstr>Paragraf 2 - Virkeområde</vt:lpstr>
      <vt:lpstr>Paragraf 3 - Hovedregler</vt:lpstr>
      <vt:lpstr>Paragraf 4 - Definisjoner</vt:lpstr>
      <vt:lpstr>Paragraf 10 – Plikt til å føre journal (postliste)</vt:lpstr>
      <vt:lpstr>Journalføring</vt:lpstr>
      <vt:lpstr>Ulike dokumenttyper</vt:lpstr>
      <vt:lpstr>Journalføring status på dokumentet</vt:lpstr>
      <vt:lpstr>Eksempel offentlig journal</vt:lpstr>
      <vt:lpstr>Arkivdeler</vt:lpstr>
      <vt:lpstr>Bolker som er tenkt</vt:lpstr>
      <vt:lpstr>Hvorfor skriveregler</vt:lpstr>
      <vt:lpstr>PowerPoint-presentasjon</vt:lpstr>
      <vt:lpstr>Sakstittel</vt:lpstr>
      <vt:lpstr>Sakstittel Eksempler</vt:lpstr>
      <vt:lpstr>Sakstittel Eksempler</vt:lpstr>
      <vt:lpstr>PowerPoint-presentasjon</vt:lpstr>
      <vt:lpstr>Journalposttittel Tittelen skal være kortfattet, men likevel gi en dekkende beskrivelse eller et utdrag av innholdet. Det er lov å endre tittel hvis den som er oppgitt ikke gir mening.</vt:lpstr>
      <vt:lpstr>Navn på avsender/mottaker </vt:lpstr>
      <vt:lpstr>Navn på avsender/mottaker </vt:lpstr>
      <vt:lpstr>Adresser – utgående dokumenter </vt:lpstr>
      <vt:lpstr>Taushetsplikt Paragraf 13 </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Kan ikke avtale hemmelighold</vt:lpstr>
      <vt:lpstr>PowerPoint-presentasjon</vt:lpstr>
      <vt:lpstr>PowerPoint-presentasjon</vt:lpstr>
      <vt:lpstr>Innsyn Skal – skal ikke</vt:lpstr>
      <vt:lpstr>Innsyn i taushetsbelagte opplysninger</vt:lpstr>
      <vt:lpstr>PowerPoint-presentasjon</vt:lpstr>
      <vt:lpstr>Paragraf 31 – avslag og grunngiving</vt:lpstr>
      <vt:lpstr>PowerPoint-presentasjon</vt:lpstr>
      <vt:lpstr>PowerPoint-presentasjon</vt:lpstr>
      <vt:lpstr>Organinterne dokumenter § 14</vt:lpstr>
      <vt:lpstr>PowerPoint-presentasjon</vt:lpstr>
      <vt:lpstr>PowerPoint-presentasjon</vt:lpstr>
    </vt:vector>
  </TitlesOfParts>
  <Company>Nordre Land kommune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Åpenhetsbarometer</dc:title>
  <dc:creator>Wenche Irene Karlsen</dc:creator>
  <cp:lastModifiedBy>Wenche Karlsen</cp:lastModifiedBy>
  <cp:revision>82</cp:revision>
  <dcterms:created xsi:type="dcterms:W3CDTF">2021-10-28T07:36:59Z</dcterms:created>
  <dcterms:modified xsi:type="dcterms:W3CDTF">2023-07-25T13:26:18Z</dcterms:modified>
</cp:coreProperties>
</file>